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547" r:id="rId2"/>
    <p:sldId id="550" r:id="rId3"/>
    <p:sldId id="558" r:id="rId4"/>
    <p:sldId id="578" r:id="rId5"/>
    <p:sldId id="579" r:id="rId6"/>
    <p:sldId id="596" r:id="rId7"/>
    <p:sldId id="580" r:id="rId8"/>
    <p:sldId id="597" r:id="rId9"/>
    <p:sldId id="582" r:id="rId10"/>
    <p:sldId id="583" r:id="rId11"/>
    <p:sldId id="598" r:id="rId12"/>
    <p:sldId id="595" r:id="rId13"/>
    <p:sldId id="587" r:id="rId14"/>
    <p:sldId id="600" r:id="rId15"/>
    <p:sldId id="588" r:id="rId16"/>
    <p:sldId id="599" r:id="rId17"/>
    <p:sldId id="589" r:id="rId18"/>
    <p:sldId id="593" r:id="rId19"/>
    <p:sldId id="594" r:id="rId20"/>
    <p:sldId id="590" r:id="rId21"/>
    <p:sldId id="601" r:id="rId22"/>
    <p:sldId id="584" r:id="rId23"/>
    <p:sldId id="562" r:id="rId24"/>
    <p:sldId id="554" r:id="rId25"/>
    <p:sldId id="552" r:id="rId26"/>
    <p:sldId id="553" r:id="rId2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00"/>
    </p:cViewPr>
  </p:sorterViewPr>
  <p:notesViewPr>
    <p:cSldViewPr>
      <p:cViewPr varScale="1">
        <p:scale>
          <a:sx n="123" d="100"/>
          <a:sy n="123" d="100"/>
        </p:scale>
        <p:origin x="-2160"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9/25/2024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Bitwise and bit-shift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Bitwise and bit-shift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smtClean="0"/>
              <a:t>xor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third is bitwise </a:t>
            </a:r>
            <a:r>
              <a:rPr lang="en-CA" cap="small" dirty="0" smtClean="0"/>
              <a:t>xor</a:t>
            </a:r>
            <a:r>
              <a:rPr lang="en-CA" dirty="0" smtClean="0"/>
              <a:t> operator </a:t>
            </a:r>
            <a:r>
              <a:rPr lang="en-CA" dirty="0" smtClean="0">
                <a:latin typeface="Consolas" panose="020B0609020204030204" pitchFamily="49" charset="0"/>
                <a:cs typeface="Consolas" panose="020B0609020204030204" pitchFamily="49" charset="0"/>
              </a:rPr>
              <a:t>^</a:t>
            </a:r>
          </a:p>
          <a:p>
            <a:pPr lvl="1"/>
            <a:r>
              <a:rPr lang="en-CA" dirty="0" smtClean="0"/>
              <a:t>This has no equivalent binary logical operator</a:t>
            </a:r>
          </a:p>
          <a:p>
            <a:pPr lvl="1"/>
            <a:r>
              <a:rPr lang="en-CA" dirty="0" smtClean="0"/>
              <a:t>If both bits have the same value, the result is </a:t>
            </a:r>
            <a:r>
              <a:rPr lang="en-CA" dirty="0" smtClean="0">
                <a:latin typeface="Consolas" panose="020B0609020204030204" pitchFamily="49" charset="0"/>
                <a:cs typeface="Consolas" panose="020B0609020204030204" pitchFamily="49" charset="0"/>
              </a:rPr>
              <a:t>0</a:t>
            </a:r>
            <a:r>
              <a:rPr lang="en-CA" dirty="0" smtClean="0"/>
              <a:t>, otherwise it is </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00100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001010100101001010010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p>
          <a:p>
            <a:pPr marL="457200" lvl="1" indent="0">
              <a:buNone/>
            </a:pPr>
            <a:r>
              <a:rPr lang="en-CA" dirty="0" smtClean="0">
                <a:latin typeface="Consolas" panose="020B0609020204030204" pitchFamily="49" charset="0"/>
                <a:cs typeface="Consolas" panose="020B0609020204030204" pitchFamily="49" charset="0"/>
              </a:rPr>
              <a:t>		^ 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010101</a:t>
            </a:r>
            <a:r>
              <a:rPr lang="en-CA" b="1" dirty="0" smtClean="0">
                <a:solidFill>
                  <a:srgbClr val="7030A0"/>
                </a:solidFill>
                <a:latin typeface="Consolas" panose="020B0609020204030204" pitchFamily="49" charset="0"/>
                <a:cs typeface="Consolas" panose="020B0609020204030204" pitchFamily="49" charset="0"/>
              </a:rPr>
              <a:t>11</a:t>
            </a:r>
            <a:r>
              <a:rPr lang="en-CA" dirty="0" smtClean="0">
                <a:latin typeface="Consolas" panose="020B0609020204030204" pitchFamily="49" charset="0"/>
                <a:cs typeface="Consolas" panose="020B0609020204030204" pitchFamily="49" charset="0"/>
              </a:rPr>
              <a:t>101001</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a:t>
            </a:r>
            <a:r>
              <a:rPr lang="en-CA" b="1" dirty="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0100000</a:t>
            </a:r>
            <a:r>
              <a:rPr lang="en-CA" b="1" dirty="0" smtClean="0">
                <a:solidFill>
                  <a:srgbClr val="7030A0"/>
                </a:solidFill>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10</a:t>
            </a:r>
            <a:r>
              <a:rPr lang="en-CA" b="1" dirty="0" smtClean="0">
                <a:solidFill>
                  <a:srgbClr val="7030A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000000</a:t>
            </a:r>
            <a:r>
              <a:rPr lang="en-CA" b="1" dirty="0" smtClean="0">
                <a:solidFill>
                  <a:srgbClr val="7030A0"/>
                </a:solidFill>
                <a:latin typeface="Consolas" panose="020B0609020204030204" pitchFamily="49" charset="0"/>
                <a:cs typeface="Consolas" panose="020B0609020204030204" pitchFamily="49" charset="0"/>
              </a:rPr>
              <a:t>11</a:t>
            </a:r>
            <a:r>
              <a:rPr lang="en-CA" dirty="0" smtClean="0">
                <a:latin typeface="Consolas" panose="020B0609020204030204" pitchFamily="49" charset="0"/>
                <a:cs typeface="Consolas" panose="020B0609020204030204" pitchFamily="49" charset="0"/>
              </a:rPr>
              <a:t>000000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cxnSp>
        <p:nvCxnSpPr>
          <p:cNvPr id="4" name="Straight Connector 3"/>
          <p:cNvCxnSpPr/>
          <p:nvPr/>
        </p:nvCxnSpPr>
        <p:spPr>
          <a:xfrm>
            <a:off x="2581176" y="3717032"/>
            <a:ext cx="4392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141988" y="3020808"/>
            <a:ext cx="48120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3556924" y="3035052"/>
            <a:ext cx="811752"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295287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err="1" smtClean="0"/>
              <a:t>xor</a:t>
            </a:r>
            <a:r>
              <a:rPr lang="en-CA" cap="small" dirty="0" smtClean="0"/>
              <a:t> </a:t>
            </a:r>
            <a:r>
              <a:rPr lang="en-CA" dirty="0" smtClean="0"/>
              <a:t>operator </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solidFill>
                  <a:prstClr val="black"/>
                </a:solidFill>
              </a:rPr>
              <a:t>Like arithmetic operations, </a:t>
            </a:r>
          </a:p>
          <a:p>
            <a:pPr marL="0" indent="0">
              <a:buNone/>
            </a:pPr>
            <a:r>
              <a:rPr lang="en-CA" dirty="0">
                <a:solidFill>
                  <a:prstClr val="black"/>
                </a:solidFill>
              </a:rPr>
              <a:t>	</a:t>
            </a:r>
            <a:r>
              <a:rPr lang="en-CA" dirty="0" smtClean="0">
                <a:solidFill>
                  <a:prstClr val="black"/>
                </a:solidFill>
              </a:rPr>
              <a:t>the bitwise </a:t>
            </a:r>
            <a:r>
              <a:rPr lang="en-CA" cap="small" dirty="0" err="1" smtClean="0">
                <a:solidFill>
                  <a:prstClr val="black"/>
                </a:solidFill>
              </a:rPr>
              <a:t>xor</a:t>
            </a:r>
            <a:r>
              <a:rPr lang="en-CA" cap="small" dirty="0" smtClean="0">
                <a:solidFill>
                  <a:prstClr val="black"/>
                </a:solidFill>
              </a:rPr>
              <a:t> </a:t>
            </a:r>
            <a:r>
              <a:rPr lang="en-CA" dirty="0" smtClean="0">
                <a:solidFill>
                  <a:prstClr val="black"/>
                </a:solidFill>
              </a:rPr>
              <a:t>of </a:t>
            </a:r>
            <a:r>
              <a:rPr lang="en-CA" dirty="0">
                <a:solidFill>
                  <a:prstClr val="black"/>
                </a:solidFill>
              </a:rPr>
              <a:t>any pair of bits </a:t>
            </a:r>
            <a:r>
              <a:rPr lang="en-CA" dirty="0" smtClean="0">
                <a:solidFill>
                  <a:prstClr val="black"/>
                </a:solidFill>
              </a:rPr>
              <a:t>does not affect the operands</a:t>
            </a:r>
            <a:endParaRPr lang="en-CA" dirty="0">
              <a:solidFill>
                <a:prstClr val="black"/>
              </a:solidFill>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#include &lt;</a:t>
            </a:r>
            <a:r>
              <a:rPr lang="en-US" sz="1600" dirty="0" err="1" smtClean="0">
                <a:latin typeface="Consolas" panose="020B0609020204030204" pitchFamily="49" charset="0"/>
                <a:cs typeface="Consolas" panose="020B0609020204030204" pitchFamily="49" charset="0"/>
              </a:rPr>
              <a:t>iostream</a:t>
            </a:r>
            <a:r>
              <a:rPr lang="en-US" sz="1600" dirty="0" smtClean="0">
                <a:latin typeface="Consolas" panose="020B0609020204030204" pitchFamily="49" charset="0"/>
                <a:cs typeface="Consolas" panose="020B0609020204030204" pitchFamily="49" charset="0"/>
              </a:rPr>
              <a:t>&gt;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m{0b00100100101010010100101001010100};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n{0b01001010101011110100111101000001};</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  m   = " &lt;&lt; m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 </a:t>
            </a:r>
            <a:r>
              <a:rPr lang="en-US" sz="1600" dirty="0" smtClean="0">
                <a:latin typeface="Consolas" panose="020B0609020204030204" pitchFamily="49" charset="0"/>
                <a:cs typeface="Consolas" panose="020B0609020204030204" pitchFamily="49" charset="0"/>
              </a:rPr>
              <a:t> n   </a:t>
            </a:r>
            <a:r>
              <a:rPr lang="en-US" sz="1600" dirty="0">
                <a:latin typeface="Consolas" panose="020B0609020204030204" pitchFamily="49" charset="0"/>
                <a:cs typeface="Consolas" panose="020B0609020204030204" pitchFamily="49" charset="0"/>
              </a:rPr>
              <a:t>= " &lt;&lt; </a:t>
            </a:r>
            <a:r>
              <a:rPr lang="en-US" sz="1600" dirty="0" smtClean="0">
                <a:latin typeface="Consolas" panose="020B0609020204030204" pitchFamily="49" charset="0"/>
                <a:cs typeface="Consolas" panose="020B0609020204030204" pitchFamily="49" charset="0"/>
              </a:rPr>
              <a:t>n </a:t>
            </a:r>
            <a:r>
              <a:rPr lang="en-US" sz="1600" dirty="0">
                <a:latin typeface="Consolas" panose="020B0609020204030204" pitchFamily="49" charset="0"/>
                <a:cs typeface="Consolas" panose="020B0609020204030204" pitchFamily="49" charset="0"/>
              </a:rPr>
              <a:t>&lt;&lt;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endl</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"m ^ n = " &lt;&lt; (m ^ n)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return 0;</a:t>
            </a:r>
          </a:p>
          <a:p>
            <a:pPr marL="131445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932040" y="2420888"/>
            <a:ext cx="2592288" cy="1200329"/>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m   </a:t>
            </a:r>
            <a:r>
              <a:rPr lang="en-CA" dirty="0">
                <a:solidFill>
                  <a:srgbClr val="0070C0"/>
                </a:solidFill>
                <a:latin typeface="Consolas" panose="020B0609020204030204" pitchFamily="49" charset="0"/>
              </a:rPr>
              <a:t>= 615074388</a:t>
            </a:r>
          </a:p>
          <a:p>
            <a:r>
              <a:rPr lang="en-CA" dirty="0">
                <a:solidFill>
                  <a:srgbClr val="0070C0"/>
                </a:solidFill>
                <a:latin typeface="Consolas" panose="020B0609020204030204" pitchFamily="49" charset="0"/>
              </a:rPr>
              <a:t>  n   = 1253003073</a:t>
            </a:r>
          </a:p>
          <a:p>
            <a:r>
              <a:rPr lang="en-CA" dirty="0">
                <a:solidFill>
                  <a:srgbClr val="0070C0"/>
                </a:solidFill>
                <a:latin typeface="Consolas" panose="020B0609020204030204" pitchFamily="49" charset="0"/>
              </a:rPr>
              <a:t>m </a:t>
            </a:r>
            <a:r>
              <a:rPr lang="en-CA" dirty="0" smtClean="0">
                <a:solidFill>
                  <a:srgbClr val="0070C0"/>
                </a:solidFill>
                <a:latin typeface="Consolas" panose="020B0609020204030204" pitchFamily="49" charset="0"/>
              </a:rPr>
              <a:t>^ </a:t>
            </a:r>
            <a:r>
              <a:rPr lang="en-CA" dirty="0">
                <a:solidFill>
                  <a:srgbClr val="0070C0"/>
                </a:solidFill>
                <a:latin typeface="Consolas" panose="020B0609020204030204" pitchFamily="49" charset="0"/>
              </a:rPr>
              <a:t>n = 1845888277</a:t>
            </a:r>
          </a:p>
        </p:txBody>
      </p:sp>
      <p:sp>
        <p:nvSpPr>
          <p:cNvPr id="7" name="Rectangle 6"/>
          <p:cNvSpPr/>
          <p:nvPr/>
        </p:nvSpPr>
        <p:spPr>
          <a:xfrm>
            <a:off x="4593256" y="3645024"/>
            <a:ext cx="4133952" cy="338554"/>
          </a:xfrm>
          <a:prstGeom prst="rect">
            <a:avLst/>
          </a:prstGeom>
        </p:spPr>
        <p:txBody>
          <a:bodyPr wrap="square">
            <a:spAutoFit/>
          </a:bodyPr>
          <a:lstStyle/>
          <a:p>
            <a:r>
              <a:rPr lang="en-CA" sz="1600" dirty="0" smtClean="0">
                <a:solidFill>
                  <a:srgbClr val="0070C0"/>
                </a:solidFill>
                <a:latin typeface="Consolas" panose="020B0609020204030204" pitchFamily="49" charset="0"/>
              </a:rPr>
              <a:t>0b01101110000001100000010100010101</a:t>
            </a:r>
            <a:endParaRPr lang="en-CA" sz="1600" dirty="0">
              <a:solidFill>
                <a:srgbClr val="0070C0"/>
              </a:solidFill>
              <a:latin typeface="Consolas" panose="020B0609020204030204" pitchFamily="49" charset="0"/>
            </a:endParaRPr>
          </a:p>
        </p:txBody>
      </p:sp>
      <p:sp>
        <p:nvSpPr>
          <p:cNvPr id="6" name="Rounded Rectangle 5"/>
          <p:cNvSpPr/>
          <p:nvPr/>
        </p:nvSpPr>
        <p:spPr>
          <a:xfrm>
            <a:off x="2242344" y="5343631"/>
            <a:ext cx="5832648" cy="2795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561097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 bitwise assignment</a:t>
            </a:r>
            <a:endParaRPr lang="en-CA" dirty="0"/>
          </a:p>
        </p:txBody>
      </p:sp>
      <p:sp>
        <p:nvSpPr>
          <p:cNvPr id="3" name="Content Placeholder 2"/>
          <p:cNvSpPr>
            <a:spLocks noGrp="1"/>
          </p:cNvSpPr>
          <p:nvPr>
            <p:ph idx="1"/>
          </p:nvPr>
        </p:nvSpPr>
        <p:spPr/>
        <p:txBody>
          <a:bodyPr/>
          <a:lstStyle/>
          <a:p>
            <a:r>
              <a:rPr lang="en-CA" dirty="0" smtClean="0"/>
              <a:t>For each binary bitwise operator, there is an automatic assignment operator:</a:t>
            </a: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r>
              <a:rPr lang="en-CA" dirty="0" smtClean="0"/>
              <a:t>Note: there are no Boolean automatic assignment operators</a:t>
            </a:r>
          </a:p>
          <a:p>
            <a:pPr lvl="1"/>
            <a:r>
              <a:rPr lang="en-CA" dirty="0" smtClean="0"/>
              <a:t>The operators </a:t>
            </a:r>
            <a:r>
              <a:rPr lang="en-CA" dirty="0" smtClean="0">
                <a:latin typeface="Consolas" panose="020B0609020204030204" pitchFamily="49" charset="0"/>
                <a:cs typeface="Consolas" panose="020B0609020204030204" pitchFamily="49" charset="0"/>
              </a:rPr>
              <a:t>&amp;&amp;=</a:t>
            </a:r>
            <a:r>
              <a:rPr lang="en-CA" dirty="0" smtClean="0"/>
              <a:t> and </a:t>
            </a:r>
            <a:r>
              <a:rPr lang="en-CA" dirty="0" smtClean="0">
                <a:latin typeface="Consolas" panose="020B0609020204030204" pitchFamily="49" charset="0"/>
                <a:cs typeface="Consolas" panose="020B0609020204030204" pitchFamily="49" charset="0"/>
              </a:rPr>
              <a:t>||=</a:t>
            </a:r>
            <a:r>
              <a:rPr lang="en-CA" dirty="0" smtClean="0"/>
              <a:t> do not exist in C++</a:t>
            </a:r>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71280842"/>
              </p:ext>
            </p:extLst>
          </p:nvPr>
        </p:nvGraphicFramePr>
        <p:xfrm>
          <a:off x="1763688" y="2420888"/>
          <a:ext cx="6264696" cy="1752600"/>
        </p:xfrm>
        <a:graphic>
          <a:graphicData uri="http://schemas.openxmlformats.org/drawingml/2006/table">
            <a:tbl>
              <a:tblPr>
                <a:tableStyleId>{2D5ABB26-0587-4C30-8999-92F81FD0307C}</a:tableStyleId>
              </a:tblPr>
              <a:tblGrid>
                <a:gridCol w="20882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pPr algn="ctr"/>
                      <a:r>
                        <a:rPr lang="en-CA" b="1" i="0" dirty="0" smtClean="0">
                          <a:latin typeface="Georgia" panose="02040502050405020303" pitchFamily="18" charset="0"/>
                        </a:rPr>
                        <a:t>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Automatic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Name</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CA" dirty="0" smtClean="0">
                          <a:latin typeface="Consolas" panose="020B0609020204030204" pitchFamily="49" charset="0"/>
                          <a:cs typeface="Consolas" panose="020B0609020204030204" pitchFamily="49" charset="0"/>
                        </a:rPr>
                        <a:t>  a = a &amp; 32</a:t>
                      </a:r>
                      <a:endParaRPr lang="en-CA"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a &amp;= 32</a:t>
                      </a:r>
                      <a:endParaRPr lang="en-CA" dirty="0" smtClean="0">
                        <a:solidFill>
                          <a:prstClr val="black"/>
                        </a:solidFill>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Georgia" panose="02040502050405020303" pitchFamily="18" charset="0"/>
                        </a:rPr>
                        <a:t>auto bitwise</a:t>
                      </a:r>
                      <a:r>
                        <a:rPr lang="en-CA" baseline="0" dirty="0" smtClean="0">
                          <a:latin typeface="Georgia" panose="02040502050405020303" pitchFamily="18" charset="0"/>
                        </a:rPr>
                        <a:t> </a:t>
                      </a:r>
                      <a:r>
                        <a:rPr lang="en-CA" cap="small" baseline="0" dirty="0" smtClean="0">
                          <a:latin typeface="Georgia" panose="02040502050405020303" pitchFamily="18" charset="0"/>
                        </a:rPr>
                        <a:t>and</a:t>
                      </a:r>
                      <a:endParaRPr lang="en-CA" cap="small" baseline="0"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l"/>
                      <a:r>
                        <a:rPr lang="en-CA" dirty="0" smtClean="0">
                          <a:latin typeface="Consolas" panose="020B0609020204030204" pitchFamily="49" charset="0"/>
                          <a:cs typeface="Consolas" panose="020B0609020204030204" pitchFamily="49" charset="0"/>
                        </a:rPr>
                        <a:t>  b = b | 41</a:t>
                      </a:r>
                      <a:endParaRPr lang="en-CA" dirty="0">
                        <a:latin typeface="Consolas" panose="020B0609020204030204" pitchFamily="49" charset="0"/>
                        <a:cs typeface="Consolas" panose="020B0609020204030204" pitchFamily="49"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b |= 41</a:t>
                      </a:r>
                      <a:endParaRPr lang="en-CA" dirty="0" smtClean="0">
                        <a:solidFill>
                          <a:prstClr val="black"/>
                        </a:solidFill>
                        <a:latin typeface="Consolas" panose="020B0609020204030204" pitchFamily="49" charset="0"/>
                        <a:cs typeface="Consolas" panose="020B0609020204030204" pitchFamily="49" charset="0"/>
                      </a:endParaRPr>
                    </a:p>
                  </a:txBody>
                  <a:tcPr/>
                </a:tc>
                <a:tc>
                  <a:txBody>
                    <a:bodyPr/>
                    <a:lstStyle/>
                    <a:p>
                      <a:pPr algn="ctr"/>
                      <a:r>
                        <a:rPr lang="en-CA" dirty="0" smtClean="0">
                          <a:latin typeface="Georgia" panose="02040502050405020303" pitchFamily="18" charset="0"/>
                        </a:rPr>
                        <a:t>auto bitwise</a:t>
                      </a:r>
                      <a:r>
                        <a:rPr lang="en-CA" baseline="0" dirty="0" smtClean="0">
                          <a:latin typeface="Georgia" panose="02040502050405020303" pitchFamily="18" charset="0"/>
                        </a:rPr>
                        <a:t> </a:t>
                      </a:r>
                      <a:r>
                        <a:rPr lang="en-CA" cap="small" baseline="0" dirty="0" err="1" smtClean="0">
                          <a:latin typeface="Georgia" panose="02040502050405020303" pitchFamily="18" charset="0"/>
                        </a:rPr>
                        <a:t>or</a:t>
                      </a:r>
                      <a:r>
                        <a:rPr lang="en-CA" cap="small" baseline="0" dirty="0" err="1" smtClean="0">
                          <a:solidFill>
                            <a:schemeClr val="bg1"/>
                          </a:solidFill>
                          <a:latin typeface="Georgia" panose="02040502050405020303" pitchFamily="18" charset="0"/>
                        </a:rPr>
                        <a:t>r</a:t>
                      </a:r>
                      <a:endParaRPr lang="en-CA" dirty="0">
                        <a:solidFill>
                          <a:schemeClr val="bg1"/>
                        </a:solidFill>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pPr algn="l"/>
                      <a:r>
                        <a:rPr lang="en-CA" dirty="0" smtClean="0">
                          <a:latin typeface="Consolas" panose="020B0609020204030204" pitchFamily="49" charset="0"/>
                          <a:cs typeface="Consolas" panose="020B0609020204030204" pitchFamily="49" charset="0"/>
                        </a:rPr>
                        <a:t>  c = 2 ^ c</a:t>
                      </a:r>
                    </a:p>
                  </a:txBody>
                  <a:tcPr anchor="ct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c ^= 2</a:t>
                      </a:r>
                      <a:endParaRPr lang="en-CA" dirty="0" smtClean="0">
                        <a:solidFill>
                          <a:prstClr val="black"/>
                        </a:solidFill>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Georgia" panose="02040502050405020303" pitchFamily="18" charset="0"/>
                        </a:rPr>
                        <a:t>auto bitwise</a:t>
                      </a:r>
                      <a:r>
                        <a:rPr lang="en-CA" baseline="0" dirty="0" smtClean="0">
                          <a:latin typeface="Georgia" panose="02040502050405020303" pitchFamily="18" charset="0"/>
                        </a:rPr>
                        <a:t> </a:t>
                      </a:r>
                      <a:r>
                        <a:rPr lang="en-CA" cap="small" baseline="0" dirty="0" smtClean="0">
                          <a:latin typeface="Georgia" panose="02040502050405020303" pitchFamily="18" charset="0"/>
                        </a:rPr>
                        <a:t>xor</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741666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Unary bitwise </a:t>
            </a:r>
            <a:r>
              <a:rPr lang="en-CA" cap="small" dirty="0" smtClean="0"/>
              <a:t>not</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A unary bitwise operator is the </a:t>
            </a:r>
            <a:r>
              <a:rPr lang="en-CA" cap="small" dirty="0" smtClean="0"/>
              <a:t>not</a:t>
            </a:r>
            <a:r>
              <a:rPr lang="en-CA" dirty="0" smtClean="0"/>
              <a:t> operator </a:t>
            </a:r>
            <a:r>
              <a:rPr lang="en-CA" dirty="0" smtClean="0">
                <a:latin typeface="Consolas" panose="020B0609020204030204" pitchFamily="49" charset="0"/>
                <a:cs typeface="Consolas" panose="020B0609020204030204" pitchFamily="49" charset="0"/>
              </a:rPr>
              <a:t>~</a:t>
            </a:r>
          </a:p>
          <a:p>
            <a:pPr lvl="1"/>
            <a:r>
              <a:rPr lang="en-CA" dirty="0" smtClean="0"/>
              <a:t>It is equivalent to applying the logical </a:t>
            </a:r>
            <a:r>
              <a:rPr lang="en-CA" cap="small" dirty="0"/>
              <a:t>not</a:t>
            </a:r>
            <a:r>
              <a:rPr lang="en-CA" dirty="0"/>
              <a:t> operator </a:t>
            </a:r>
            <a:r>
              <a:rPr lang="en-CA" dirty="0" smtClean="0">
                <a:latin typeface="Consolas" panose="020B0609020204030204" pitchFamily="49" charset="0"/>
                <a:cs typeface="Consolas" panose="020B0609020204030204" pitchFamily="49" charset="0"/>
              </a:rPr>
              <a:t>~</a:t>
            </a:r>
            <a:r>
              <a:rPr lang="en-CA" dirty="0" smtClean="0"/>
              <a:t> to each bit</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01001010101011110100111</a:t>
            </a:r>
            <a:r>
              <a:rPr lang="en-CA" u="sng" dirty="0">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01000001</a:t>
            </a:r>
            <a:endParaRPr lang="en-CA" u="sng"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10110101010100001011000010111110</a:t>
            </a: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539491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a:t>and</a:t>
            </a:r>
            <a:r>
              <a:rPr lang="en-CA" dirty="0"/>
              <a:t> operator </a:t>
            </a:r>
          </a:p>
        </p:txBody>
      </p:sp>
      <p:sp>
        <p:nvSpPr>
          <p:cNvPr id="3" name="Content Placeholder 2"/>
          <p:cNvSpPr>
            <a:spLocks noGrp="1"/>
          </p:cNvSpPr>
          <p:nvPr>
            <p:ph idx="1"/>
          </p:nvPr>
        </p:nvSpPr>
        <p:spPr>
          <a:xfrm>
            <a:off x="457200" y="1600200"/>
            <a:ext cx="8686800" cy="4525963"/>
          </a:xfrm>
        </p:spPr>
        <p:txBody>
          <a:bodyPr/>
          <a:lstStyle/>
          <a:p>
            <a:r>
              <a:rPr lang="en-CA" dirty="0" smtClean="0">
                <a:solidFill>
                  <a:prstClr val="black"/>
                </a:solidFill>
              </a:rPr>
              <a:t>Like arithmetic operations, </a:t>
            </a:r>
          </a:p>
          <a:p>
            <a:pPr marL="0" indent="0">
              <a:buNone/>
            </a:pPr>
            <a:r>
              <a:rPr lang="en-CA" dirty="0">
                <a:solidFill>
                  <a:prstClr val="black"/>
                </a:solidFill>
              </a:rPr>
              <a:t>	</a:t>
            </a:r>
            <a:r>
              <a:rPr lang="en-CA" dirty="0" smtClean="0">
                <a:solidFill>
                  <a:prstClr val="black"/>
                </a:solidFill>
              </a:rPr>
              <a:t>the bitwise </a:t>
            </a:r>
            <a:r>
              <a:rPr lang="en-CA" cap="small" dirty="0">
                <a:solidFill>
                  <a:prstClr val="black"/>
                </a:solidFill>
              </a:rPr>
              <a:t>and</a:t>
            </a:r>
            <a:r>
              <a:rPr lang="en-CA" dirty="0">
                <a:solidFill>
                  <a:prstClr val="black"/>
                </a:solidFill>
              </a:rPr>
              <a:t> of any pair of bits </a:t>
            </a:r>
            <a:r>
              <a:rPr lang="en-CA" dirty="0" smtClean="0">
                <a:solidFill>
                  <a:prstClr val="black"/>
                </a:solidFill>
              </a:rPr>
              <a:t>does not affect the operands</a:t>
            </a:r>
            <a:endParaRPr lang="en-CA" dirty="0">
              <a:solidFill>
                <a:prstClr val="black"/>
              </a:solidFill>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#include &lt;</a:t>
            </a:r>
            <a:r>
              <a:rPr lang="en-US" sz="1600" dirty="0" err="1" smtClean="0">
                <a:latin typeface="Consolas" panose="020B0609020204030204" pitchFamily="49" charset="0"/>
                <a:cs typeface="Consolas" panose="020B0609020204030204" pitchFamily="49" charset="0"/>
              </a:rPr>
              <a:t>iostream</a:t>
            </a:r>
            <a:r>
              <a:rPr lang="en-US" sz="1600" dirty="0" smtClean="0">
                <a:latin typeface="Consolas" panose="020B0609020204030204" pitchFamily="49" charset="0"/>
                <a:cs typeface="Consolas" panose="020B0609020204030204" pitchFamily="49" charset="0"/>
              </a:rPr>
              <a:t>&gt;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m{0b00100100101010010100101001010100}; </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 m = " &lt;&lt;   m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"~m = " &lt;&lt; (~m)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return 0;</a:t>
            </a:r>
          </a:p>
          <a:p>
            <a:pPr marL="131445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932040" y="2420888"/>
            <a:ext cx="2592288" cy="923330"/>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m = </a:t>
            </a:r>
            <a:r>
              <a:rPr lang="en-CA" dirty="0">
                <a:solidFill>
                  <a:srgbClr val="0070C0"/>
                </a:solidFill>
                <a:latin typeface="Consolas" panose="020B0609020204030204" pitchFamily="49" charset="0"/>
              </a:rPr>
              <a:t>615074388</a:t>
            </a:r>
          </a:p>
          <a:p>
            <a:r>
              <a:rPr lang="en-CA" dirty="0" smtClean="0">
                <a:solidFill>
                  <a:srgbClr val="0070C0"/>
                </a:solidFill>
                <a:latin typeface="Consolas" panose="020B0609020204030204" pitchFamily="49" charset="0"/>
              </a:rPr>
              <a:t>~m </a:t>
            </a:r>
            <a:r>
              <a:rPr lang="en-CA" dirty="0">
                <a:solidFill>
                  <a:srgbClr val="0070C0"/>
                </a:solidFill>
                <a:latin typeface="Consolas" panose="020B0609020204030204" pitchFamily="49" charset="0"/>
              </a:rPr>
              <a:t>= 3679892907</a:t>
            </a:r>
          </a:p>
        </p:txBody>
      </p:sp>
      <p:sp>
        <p:nvSpPr>
          <p:cNvPr id="7" name="Rectangle 6"/>
          <p:cNvSpPr/>
          <p:nvPr/>
        </p:nvSpPr>
        <p:spPr>
          <a:xfrm>
            <a:off x="4593256" y="3717032"/>
            <a:ext cx="4133952" cy="338554"/>
          </a:xfrm>
          <a:prstGeom prst="rect">
            <a:avLst/>
          </a:prstGeom>
        </p:spPr>
        <p:txBody>
          <a:bodyPr wrap="square">
            <a:spAutoFit/>
          </a:bodyPr>
          <a:lstStyle/>
          <a:p>
            <a:r>
              <a:rPr lang="en-US" sz="1600" dirty="0" smtClean="0">
                <a:solidFill>
                  <a:srgbClr val="0070C0"/>
                </a:solidFill>
                <a:latin typeface="Consolas" panose="020B0609020204030204" pitchFamily="49" charset="0"/>
              </a:rPr>
              <a:t>0b11011011010101101011010110101011</a:t>
            </a:r>
            <a:endParaRPr lang="en-CA" sz="1600" dirty="0">
              <a:solidFill>
                <a:srgbClr val="0070C0"/>
              </a:solidFill>
              <a:latin typeface="Consolas" panose="020B0609020204030204" pitchFamily="49" charset="0"/>
            </a:endParaRPr>
          </a:p>
        </p:txBody>
      </p:sp>
      <p:sp>
        <p:nvSpPr>
          <p:cNvPr id="8" name="Rounded Rectangle 7"/>
          <p:cNvSpPr/>
          <p:nvPr/>
        </p:nvSpPr>
        <p:spPr>
          <a:xfrm>
            <a:off x="2255044" y="4174481"/>
            <a:ext cx="5832648" cy="279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242344" y="4767567"/>
            <a:ext cx="4777928" cy="2795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864477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bitwise operators </a:t>
            </a:r>
            <a:endParaRPr lang="en-CA" dirty="0"/>
          </a:p>
        </p:txBody>
      </p:sp>
      <p:sp>
        <p:nvSpPr>
          <p:cNvPr id="3" name="Content Placeholder 2"/>
          <p:cNvSpPr>
            <a:spLocks noGrp="1"/>
          </p:cNvSpPr>
          <p:nvPr>
            <p:ph idx="1"/>
          </p:nvPr>
        </p:nvSpPr>
        <p:spPr/>
        <p:txBody>
          <a:bodyPr/>
          <a:lstStyle/>
          <a:p>
            <a:r>
              <a:rPr lang="en-CA" dirty="0" smtClean="0"/>
              <a:t>Bitwise operators allow the manipulation of individual bits</a:t>
            </a:r>
          </a:p>
          <a:p>
            <a:pPr lvl="1"/>
            <a:r>
              <a:rPr lang="en-US" dirty="0" smtClean="0"/>
              <a:t>Suppose this local variable has exactly one </a:t>
            </a:r>
            <a:r>
              <a:rPr lang="en-US" dirty="0" smtClean="0">
                <a:latin typeface="Consolas" panose="020B0609020204030204" pitchFamily="49" charset="0"/>
              </a:rPr>
              <a:t>1</a:t>
            </a:r>
            <a:r>
              <a:rPr lang="en-US" dirty="0" smtClean="0"/>
              <a:t> bit</a:t>
            </a:r>
          </a:p>
          <a:p>
            <a:pPr marL="457200" lvl="1" indent="0">
              <a:buNone/>
            </a:pPr>
            <a:r>
              <a:rPr lang="en-US" sz="1600" dirty="0" smtClean="0">
                <a:latin typeface="Consolas" panose="020B0609020204030204" pitchFamily="49" charset="0"/>
              </a:rPr>
              <a:t>	unsigned </a:t>
            </a:r>
            <a:r>
              <a:rPr lang="en-US" sz="1600" dirty="0" err="1" smtClean="0">
                <a:latin typeface="Consolas" panose="020B0609020204030204" pitchFamily="49" charset="0"/>
              </a:rPr>
              <a:t>int</a:t>
            </a:r>
            <a:r>
              <a:rPr lang="en-US" sz="1600" dirty="0" smtClean="0">
                <a:latin typeface="Consolas" panose="020B0609020204030204" pitchFamily="49" charset="0"/>
              </a:rPr>
              <a:t> MASK{256}; </a:t>
            </a:r>
            <a:r>
              <a:rPr lang="en-US" sz="1600" dirty="0">
                <a:latin typeface="Consolas" panose="020B0609020204030204" pitchFamily="49" charset="0"/>
              </a:rPr>
              <a:t>// </a:t>
            </a:r>
            <a:r>
              <a:rPr lang="en-US" sz="1600" dirty="0" smtClean="0">
                <a:latin typeface="Consolas" panose="020B0609020204030204" pitchFamily="49" charset="0"/>
              </a:rPr>
              <a:t>0b00000000000000000000000100000000</a:t>
            </a:r>
            <a:endParaRPr lang="en-US" sz="1600" dirty="0">
              <a:latin typeface="Consolas" panose="020B0609020204030204" pitchFamily="49" charset="0"/>
            </a:endParaRPr>
          </a:p>
          <a:p>
            <a:pPr lvl="1"/>
            <a:r>
              <a:rPr lang="en-US" dirty="0" smtClean="0"/>
              <a:t>Suppose </a:t>
            </a:r>
            <a:r>
              <a:rPr lang="en-US" dirty="0" smtClean="0">
                <a:latin typeface="Consolas" panose="020B0609020204030204" pitchFamily="49" charset="0"/>
              </a:rPr>
              <a:t>n</a:t>
            </a:r>
            <a:r>
              <a:rPr lang="en-US" dirty="0" smtClean="0"/>
              <a:t> is any unsigned integer value:</a:t>
            </a:r>
            <a:endParaRPr lang="en-US" dirty="0"/>
          </a:p>
          <a:p>
            <a:pPr marL="857250" lvl="2" indent="0">
              <a:buNone/>
            </a:pPr>
            <a:r>
              <a:rPr lang="en-US" sz="1600" dirty="0" smtClean="0">
                <a:latin typeface="Consolas" panose="020B0609020204030204" pitchFamily="49" charset="0"/>
              </a:rPr>
              <a:t>		unsigned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smtClean="0">
                <a:latin typeface="Consolas" panose="020B0609020204030204" pitchFamily="49" charset="0"/>
              </a:rPr>
              <a:t>n{};</a:t>
            </a:r>
          </a:p>
          <a:p>
            <a:pPr marL="85725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cin</a:t>
            </a:r>
            <a:r>
              <a:rPr lang="en-US" sz="1600" dirty="0" smtClean="0">
                <a:latin typeface="Consolas" panose="020B0609020204030204" pitchFamily="49" charset="0"/>
              </a:rPr>
              <a:t> &gt;&gt; n;</a:t>
            </a:r>
          </a:p>
          <a:p>
            <a:pPr lvl="2"/>
            <a:r>
              <a:rPr lang="en-US" dirty="0" smtClean="0"/>
              <a:t>We can set the 8</a:t>
            </a:r>
            <a:r>
              <a:rPr lang="en-US" baseline="30000" dirty="0" smtClean="0"/>
              <a:t>th</a:t>
            </a:r>
            <a:r>
              <a:rPr lang="en-US" dirty="0" smtClean="0"/>
              <a:t> bit of </a:t>
            </a:r>
            <a:r>
              <a:rPr lang="en-US" dirty="0" smtClean="0">
                <a:latin typeface="Consolas" panose="020B0609020204030204" pitchFamily="49" charset="0"/>
              </a:rPr>
              <a:t>n</a:t>
            </a:r>
            <a:r>
              <a:rPr lang="en-US" dirty="0" smtClean="0"/>
              <a:t> to </a:t>
            </a:r>
            <a:r>
              <a:rPr lang="en-US" dirty="0" smtClean="0">
                <a:latin typeface="Consolas" panose="020B0609020204030204" pitchFamily="49" charset="0"/>
              </a:rPr>
              <a:t>1</a:t>
            </a:r>
            <a:r>
              <a:rPr lang="en-US" dirty="0" smtClean="0"/>
              <a:t>:</a:t>
            </a:r>
            <a:endParaRPr lang="en-US" dirty="0"/>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n |= MASK;</a:t>
            </a:r>
          </a:p>
          <a:p>
            <a:pPr lvl="2"/>
            <a:r>
              <a:rPr lang="en-US" dirty="0"/>
              <a:t>We can set the 8</a:t>
            </a:r>
            <a:r>
              <a:rPr lang="en-US" baseline="30000" dirty="0"/>
              <a:t>th</a:t>
            </a:r>
            <a:r>
              <a:rPr lang="en-US" dirty="0"/>
              <a:t> bit of </a:t>
            </a:r>
            <a:r>
              <a:rPr lang="en-US" dirty="0">
                <a:latin typeface="Consolas" panose="020B0609020204030204" pitchFamily="49" charset="0"/>
              </a:rPr>
              <a:t>n</a:t>
            </a:r>
            <a:r>
              <a:rPr lang="en-US" dirty="0" smtClean="0"/>
              <a:t> </a:t>
            </a:r>
            <a:r>
              <a:rPr lang="en-US" dirty="0"/>
              <a:t>to </a:t>
            </a:r>
            <a:r>
              <a:rPr lang="en-US" dirty="0" smtClean="0">
                <a:latin typeface="Consolas" panose="020B0609020204030204" pitchFamily="49" charset="0"/>
              </a:rPr>
              <a:t>0</a:t>
            </a:r>
            <a:r>
              <a:rPr lang="en-US" dirty="0" smtClean="0"/>
              <a:t>:</a:t>
            </a:r>
            <a:endParaRPr lang="en-US" dirty="0"/>
          </a:p>
          <a:p>
            <a:pPr marL="1314450" lvl="3" indent="0">
              <a:buNone/>
            </a:pPr>
            <a:r>
              <a:rPr lang="en-US" sz="1200" dirty="0">
                <a:latin typeface="Consolas" panose="020B0609020204030204" pitchFamily="49" charset="0"/>
              </a:rPr>
              <a:t>	</a:t>
            </a:r>
            <a:r>
              <a:rPr lang="en-US" sz="1600" dirty="0">
                <a:latin typeface="Consolas" panose="020B0609020204030204" pitchFamily="49" charset="0"/>
              </a:rPr>
              <a:t>n </a:t>
            </a:r>
            <a:r>
              <a:rPr lang="en-US" sz="1600" dirty="0" smtClean="0">
                <a:latin typeface="Consolas" panose="020B0609020204030204" pitchFamily="49" charset="0"/>
              </a:rPr>
              <a:t>&amp;= ~MASK;</a:t>
            </a:r>
          </a:p>
          <a:p>
            <a:pPr lvl="2"/>
            <a:r>
              <a:rPr lang="en-US" dirty="0"/>
              <a:t>We can </a:t>
            </a:r>
            <a:r>
              <a:rPr lang="en-US" dirty="0" smtClean="0"/>
              <a:t>flip the </a:t>
            </a:r>
            <a:r>
              <a:rPr lang="en-US" dirty="0"/>
              <a:t>8</a:t>
            </a:r>
            <a:r>
              <a:rPr lang="en-US" baseline="30000" dirty="0"/>
              <a:t>th</a:t>
            </a:r>
            <a:r>
              <a:rPr lang="en-US" dirty="0"/>
              <a:t> bit of </a:t>
            </a:r>
            <a:r>
              <a:rPr lang="en-US" dirty="0">
                <a:latin typeface="Consolas" panose="020B0609020204030204" pitchFamily="49" charset="0"/>
              </a:rPr>
              <a:t>n</a:t>
            </a:r>
            <a:r>
              <a:rPr lang="en-US" dirty="0"/>
              <a:t> </a:t>
            </a:r>
            <a:r>
              <a:rPr lang="en-US" dirty="0" smtClean="0"/>
              <a:t>between </a:t>
            </a:r>
            <a:r>
              <a:rPr lang="en-US" dirty="0" smtClean="0">
                <a:latin typeface="Consolas" panose="020B0609020204030204" pitchFamily="49" charset="0"/>
              </a:rPr>
              <a:t>0</a:t>
            </a:r>
            <a:r>
              <a:rPr lang="en-US" dirty="0" smtClean="0"/>
              <a:t> and </a:t>
            </a:r>
            <a:r>
              <a:rPr lang="en-US" dirty="0" smtClean="0">
                <a:latin typeface="Consolas" panose="020B0609020204030204" pitchFamily="49" charset="0"/>
              </a:rPr>
              <a:t>1</a:t>
            </a:r>
            <a:r>
              <a:rPr lang="en-US" dirty="0" smtClean="0"/>
              <a:t>:</a:t>
            </a:r>
            <a:endParaRPr lang="en-US" dirty="0"/>
          </a:p>
          <a:p>
            <a:pPr marL="1314450" lvl="3" indent="0">
              <a:buNone/>
            </a:pPr>
            <a:r>
              <a:rPr lang="en-US" sz="1200" dirty="0">
                <a:latin typeface="Consolas" panose="020B0609020204030204" pitchFamily="49" charset="0"/>
              </a:rPr>
              <a:t>	</a:t>
            </a:r>
            <a:r>
              <a:rPr lang="en-US" sz="1600" dirty="0">
                <a:latin typeface="Consolas" panose="020B0609020204030204" pitchFamily="49" charset="0"/>
              </a:rPr>
              <a:t>n </a:t>
            </a:r>
            <a:r>
              <a:rPr lang="en-US" sz="1600" dirty="0" smtClean="0">
                <a:latin typeface="Consolas" panose="020B0609020204030204" pitchFamily="49" charset="0"/>
              </a:rPr>
              <a:t>^= MASK</a:t>
            </a:r>
            <a:r>
              <a:rPr lang="en-US" sz="1600" dirty="0">
                <a:latin typeface="Consolas" panose="020B0609020204030204" pitchFamily="49" charset="0"/>
              </a:rPr>
              <a:t>;</a:t>
            </a:r>
          </a:p>
          <a:p>
            <a:pPr lvl="2"/>
            <a:r>
              <a:rPr lang="en-US" dirty="0" smtClean="0">
                <a:solidFill>
                  <a:prstClr val="black"/>
                </a:solidFill>
              </a:rPr>
              <a:t>We can have a condition that is true if the 8</a:t>
            </a:r>
            <a:r>
              <a:rPr lang="en-US" baseline="30000" dirty="0" smtClean="0">
                <a:solidFill>
                  <a:prstClr val="black"/>
                </a:solidFill>
              </a:rPr>
              <a:t>th</a:t>
            </a:r>
            <a:r>
              <a:rPr lang="en-US" dirty="0" smtClean="0">
                <a:solidFill>
                  <a:prstClr val="black"/>
                </a:solidFill>
              </a:rPr>
              <a:t> bit is </a:t>
            </a:r>
            <a:r>
              <a:rPr lang="en-US" dirty="0">
                <a:latin typeface="Consolas" panose="020B0609020204030204" pitchFamily="49" charset="0"/>
              </a:rPr>
              <a:t>1</a:t>
            </a:r>
            <a:r>
              <a:rPr lang="en-US" dirty="0"/>
              <a:t>:</a:t>
            </a:r>
            <a:endParaRPr lang="en-US" dirty="0">
              <a:solidFill>
                <a:prstClr val="black"/>
              </a:solidFill>
            </a:endParaRPr>
          </a:p>
          <a:p>
            <a:pPr marL="1314450" lvl="3" indent="0">
              <a:buNone/>
            </a:pPr>
            <a:r>
              <a:rPr lang="en-US" sz="1200" dirty="0">
                <a:latin typeface="Consolas" panose="020B0609020204030204" pitchFamily="49" charset="0"/>
              </a:rPr>
              <a:t>	</a:t>
            </a:r>
            <a:r>
              <a:rPr lang="en-US" sz="1600" dirty="0" smtClean="0">
                <a:latin typeface="Consolas" panose="020B0609020204030204" pitchFamily="49" charset="0"/>
              </a:rPr>
              <a:t>if ( n &amp; MASK ) {</a:t>
            </a:r>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       // Do something if the 8th bit is 1</a:t>
            </a:r>
          </a:p>
          <a:p>
            <a:pPr marL="1314450" lvl="3" indent="0">
              <a:buNone/>
            </a:pPr>
            <a:r>
              <a:rPr lang="en-US" sz="1600" dirty="0">
                <a:latin typeface="Consolas" panose="020B0609020204030204" pitchFamily="49" charset="0"/>
              </a:rPr>
              <a:t>	</a:t>
            </a:r>
            <a:r>
              <a:rPr lang="en-US" sz="1600" dirty="0" smtClean="0">
                <a:latin typeface="Consolas" panose="020B0609020204030204" pitchFamily="49" charset="0"/>
              </a:rPr>
              <a:t>}</a:t>
            </a:r>
            <a:endParaRPr lang="en-US" sz="1600" dirty="0">
              <a:latin typeface="Consolas" panose="020B0609020204030204" pitchFamily="49" charset="0"/>
            </a:endParaRPr>
          </a:p>
        </p:txBody>
      </p:sp>
      <p:cxnSp>
        <p:nvCxnSpPr>
          <p:cNvPr id="7" name="Straight Arrow Connector 6"/>
          <p:cNvCxnSpPr/>
          <p:nvPr/>
        </p:nvCxnSpPr>
        <p:spPr>
          <a:xfrm>
            <a:off x="7308304" y="2636912"/>
            <a:ext cx="0" cy="504056"/>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19008" y="2636912"/>
            <a:ext cx="0" cy="504056"/>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79011" y="3140968"/>
            <a:ext cx="679994" cy="369332"/>
          </a:xfrm>
          <a:prstGeom prst="rect">
            <a:avLst/>
          </a:prstGeom>
        </p:spPr>
        <p:txBody>
          <a:bodyPr wrap="none">
            <a:spAutoFit/>
          </a:bodyPr>
          <a:lstStyle/>
          <a:p>
            <a:r>
              <a:rPr lang="en-US" dirty="0" smtClean="0">
                <a:solidFill>
                  <a:srgbClr val="0070C0"/>
                </a:solidFill>
                <a:latin typeface="Georgia" panose="02040502050405020303" pitchFamily="18" charset="0"/>
              </a:rPr>
              <a:t>Bit 0</a:t>
            </a:r>
            <a:endParaRPr lang="en-CA" dirty="0">
              <a:solidFill>
                <a:srgbClr val="0070C0"/>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2597415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bitwise operators </a:t>
            </a:r>
            <a:endParaRPr lang="en-CA" dirty="0"/>
          </a:p>
        </p:txBody>
      </p:sp>
      <p:sp>
        <p:nvSpPr>
          <p:cNvPr id="3" name="Content Placeholder 2"/>
          <p:cNvSpPr>
            <a:spLocks noGrp="1"/>
          </p:cNvSpPr>
          <p:nvPr>
            <p:ph idx="1"/>
          </p:nvPr>
        </p:nvSpPr>
        <p:spPr>
          <a:xfrm>
            <a:off x="457200" y="1279301"/>
            <a:ext cx="8229600" cy="4525963"/>
          </a:xfrm>
        </p:spPr>
        <p:txBody>
          <a:bodyPr>
            <a:normAutofit/>
          </a:bodyPr>
          <a:lstStyle/>
          <a:p>
            <a:pPr marL="457200" lvl="1" indent="0">
              <a:buNone/>
            </a:pPr>
            <a:r>
              <a:rPr lang="en-US" sz="1200" dirty="0" smtClean="0">
                <a:latin typeface="Consolas" panose="020B0609020204030204" pitchFamily="49" charset="0"/>
              </a:rPr>
              <a:t>#include &lt;</a:t>
            </a:r>
            <a:r>
              <a:rPr lang="en-US" sz="1200" dirty="0" err="1" smtClean="0">
                <a:latin typeface="Consolas" panose="020B0609020204030204" pitchFamily="49" charset="0"/>
              </a:rPr>
              <a:t>iostream</a:t>
            </a:r>
            <a:r>
              <a:rPr lang="en-US" sz="1200" dirty="0" smtClean="0">
                <a:latin typeface="Consolas" panose="020B0609020204030204" pitchFamily="49" charset="0"/>
              </a:rPr>
              <a:t>&gt;</a:t>
            </a:r>
          </a:p>
          <a:p>
            <a:pPr marL="457200" lvl="1" indent="0">
              <a:buNone/>
            </a:pPr>
            <a:r>
              <a:rPr lang="en-US" sz="1200" dirty="0" err="1" smtClean="0">
                <a:latin typeface="Consolas" panose="020B0609020204030204" pitchFamily="49" charset="0"/>
              </a:rPr>
              <a:t>int</a:t>
            </a:r>
            <a:r>
              <a:rPr lang="en-US" sz="1200" dirty="0" smtClean="0">
                <a:latin typeface="Consolas" panose="020B0609020204030204" pitchFamily="49" charset="0"/>
              </a:rPr>
              <a:t> main();</a:t>
            </a:r>
          </a:p>
          <a:p>
            <a:pPr marL="457200" lvl="1" indent="0">
              <a:buNone/>
            </a:pPr>
            <a:endParaRPr lang="en-US" sz="1200" dirty="0">
              <a:latin typeface="Consolas" panose="020B0609020204030204" pitchFamily="49" charset="0"/>
            </a:endParaRPr>
          </a:p>
          <a:p>
            <a:pPr marL="457200" lvl="1" indent="0">
              <a:buNone/>
            </a:pPr>
            <a:r>
              <a:rPr lang="en-US" sz="1200" dirty="0" err="1" smtClean="0">
                <a:latin typeface="Consolas" panose="020B0609020204030204" pitchFamily="49" charset="0"/>
              </a:rPr>
              <a:t>int</a:t>
            </a:r>
            <a:r>
              <a:rPr lang="en-US" sz="1200" dirty="0" smtClean="0">
                <a:latin typeface="Consolas" panose="020B0609020204030204" pitchFamily="49" charset="0"/>
              </a:rPr>
              <a:t> main() {</a:t>
            </a:r>
          </a:p>
          <a:p>
            <a:pPr marL="457200" lvl="1" indent="0">
              <a:buNone/>
            </a:pPr>
            <a:r>
              <a:rPr lang="en-US" sz="1200" dirty="0" smtClean="0">
                <a:latin typeface="Consolas" panose="020B0609020204030204" pitchFamily="49" charset="0"/>
              </a:rPr>
              <a:t>    unsigned short MASK_0{1} // 0b0000000000000001</a:t>
            </a:r>
          </a:p>
          <a:p>
            <a:pPr marL="457200" lvl="1" indent="0">
              <a:buNone/>
            </a:pPr>
            <a:r>
              <a:rPr lang="en-US" sz="1200" dirty="0" smtClean="0">
                <a:latin typeface="Consolas" panose="020B0609020204030204" pitchFamily="49" charset="0"/>
              </a:rPr>
              <a:t>    unsigned </a:t>
            </a:r>
            <a:r>
              <a:rPr lang="en-US" sz="1200" dirty="0">
                <a:latin typeface="Consolas" panose="020B0609020204030204" pitchFamily="49" charset="0"/>
              </a:rPr>
              <a:t>short </a:t>
            </a:r>
            <a:r>
              <a:rPr lang="en-US" sz="1200" dirty="0" smtClean="0">
                <a:latin typeface="Consolas" panose="020B0609020204030204" pitchFamily="49" charset="0"/>
              </a:rPr>
              <a:t>MASK_1{2} // 0b0000000000000010</a:t>
            </a:r>
          </a:p>
          <a:p>
            <a:pPr marL="457200" lvl="1" indent="0">
              <a:buNone/>
            </a:pPr>
            <a:r>
              <a:rPr lang="en-US" sz="1200" dirty="0" smtClean="0">
                <a:latin typeface="Consolas" panose="020B0609020204030204" pitchFamily="49" charset="0"/>
              </a:rPr>
              <a:t>    unsigned </a:t>
            </a:r>
            <a:r>
              <a:rPr lang="en-US" sz="1200" dirty="0">
                <a:latin typeface="Consolas" panose="020B0609020204030204" pitchFamily="49" charset="0"/>
              </a:rPr>
              <a:t>short </a:t>
            </a:r>
            <a:r>
              <a:rPr lang="en-US" sz="1200" dirty="0" smtClean="0">
                <a:latin typeface="Consolas" panose="020B0609020204030204" pitchFamily="49" charset="0"/>
              </a:rPr>
              <a:t>MASK_2{4} </a:t>
            </a:r>
            <a:r>
              <a:rPr lang="en-US" sz="1200" dirty="0">
                <a:latin typeface="Consolas" panose="020B0609020204030204" pitchFamily="49" charset="0"/>
              </a:rPr>
              <a:t>// </a:t>
            </a:r>
            <a:r>
              <a:rPr lang="en-US" sz="1200" dirty="0" smtClean="0">
                <a:latin typeface="Consolas" panose="020B0609020204030204" pitchFamily="49" charset="0"/>
              </a:rPr>
              <a:t>0b0000000000000100</a:t>
            </a:r>
          </a:p>
          <a:p>
            <a:pPr marL="457200" lvl="1" indent="0">
              <a:buNone/>
            </a:pPr>
            <a:r>
              <a:rPr lang="en-US" sz="1200" dirty="0" smtClean="0">
                <a:latin typeface="Consolas" panose="020B0609020204030204" pitchFamily="49" charset="0"/>
              </a:rPr>
              <a:t>    </a:t>
            </a:r>
            <a:r>
              <a:rPr lang="en-US" sz="1200" dirty="0">
                <a:latin typeface="Consolas" panose="020B0609020204030204" pitchFamily="49" charset="0"/>
              </a:rPr>
              <a:t>unsigned short </a:t>
            </a:r>
            <a:r>
              <a:rPr lang="en-US" sz="1200" dirty="0" smtClean="0">
                <a:latin typeface="Consolas" panose="020B0609020204030204" pitchFamily="49" charset="0"/>
              </a:rPr>
              <a:t>MASK_3{8} </a:t>
            </a:r>
            <a:r>
              <a:rPr lang="en-US" sz="1200" dirty="0">
                <a:latin typeface="Consolas" panose="020B0609020204030204" pitchFamily="49" charset="0"/>
              </a:rPr>
              <a:t>// </a:t>
            </a:r>
            <a:r>
              <a:rPr lang="en-US" sz="1200" dirty="0" smtClean="0">
                <a:latin typeface="Consolas" panose="020B0609020204030204" pitchFamily="49" charset="0"/>
              </a:rPr>
              <a:t>0b0000000000001000</a:t>
            </a:r>
          </a:p>
          <a:p>
            <a:pPr marL="457200" lvl="1" indent="0">
              <a:buNone/>
            </a:pPr>
            <a:endParaRPr lang="en-US" sz="1200" dirty="0">
              <a:latin typeface="Consolas" panose="020B0609020204030204" pitchFamily="49" charset="0"/>
            </a:endParaRP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unsigned short n{};</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"Enter a positive integer: ";</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cin</a:t>
            </a:r>
            <a:r>
              <a:rPr lang="en-US" sz="1200" dirty="0" smtClean="0">
                <a:latin typeface="Consolas" panose="020B0609020204030204" pitchFamily="49" charset="0"/>
              </a:rPr>
              <a:t> &gt;&gt; n;</a:t>
            </a:r>
          </a:p>
          <a:p>
            <a:pPr marL="457200" lvl="1" indent="0">
              <a:buNone/>
            </a:pPr>
            <a:endParaRPr lang="en-US" sz="1200" dirty="0">
              <a:latin typeface="Consolas" panose="020B0609020204030204" pitchFamily="49" charset="0"/>
            </a:endParaRPr>
          </a:p>
          <a:p>
            <a:pPr marL="457200" lvl="1" indent="0">
              <a:buNone/>
            </a:pPr>
            <a:r>
              <a:rPr lang="en-US" sz="1200" dirty="0" smtClean="0">
                <a:latin typeface="Consolas" panose="020B0609020204030204" pitchFamily="49" charset="0"/>
              </a:rPr>
              <a:t>    n |=  MASK_0;      // Set bit 0 to 1</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n &amp;= ~MASK_1;      // Set bit 1 to 0</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n ^=  MASK_2;      // Flip the value of bit 2</a:t>
            </a:r>
          </a:p>
          <a:p>
            <a:pPr marL="457200" lvl="1" indent="0">
              <a:buNone/>
            </a:pPr>
            <a:endParaRPr lang="en-US" sz="1200" dirty="0">
              <a:latin typeface="Consolas" panose="020B0609020204030204" pitchFamily="49" charset="0"/>
            </a:endParaRPr>
          </a:p>
          <a:p>
            <a:pPr marL="457200" lvl="1" indent="0">
              <a:buNone/>
            </a:pPr>
            <a:r>
              <a:rPr lang="en-US" sz="1200" dirty="0" smtClean="0">
                <a:latin typeface="Consolas" panose="020B0609020204030204" pitchFamily="49" charset="0"/>
              </a:rPr>
              <a:t>    if ( n &amp; MASK_3 ) {</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"Bit 3 is '1'" &lt;&lt;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endl</a:t>
            </a:r>
            <a:r>
              <a:rPr lang="en-US" sz="1200" dirty="0" smtClean="0">
                <a:latin typeface="Consolas" panose="020B0609020204030204" pitchFamily="49" charset="0"/>
              </a:rPr>
              <a:t>;</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 else {</a:t>
            </a:r>
          </a:p>
          <a:p>
            <a:pPr marL="457200" lvl="1" indent="0">
              <a:buNone/>
            </a:pP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"Bit 3 </a:t>
            </a:r>
            <a:r>
              <a:rPr lang="en-US" sz="1200" dirty="0">
                <a:latin typeface="Consolas" panose="020B0609020204030204" pitchFamily="49" charset="0"/>
              </a:rPr>
              <a:t>is </a:t>
            </a:r>
            <a:r>
              <a:rPr lang="en-US" sz="1200" dirty="0" smtClean="0">
                <a:latin typeface="Consolas" panose="020B0609020204030204" pitchFamily="49" charset="0"/>
              </a:rPr>
              <a:t>'0'"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smtClean="0">
                <a:latin typeface="Consolas" panose="020B0609020204030204" pitchFamily="49" charset="0"/>
              </a:rPr>
              <a:t>;</a:t>
            </a:r>
          </a:p>
          <a:p>
            <a:pPr marL="457200" lvl="1" indent="0">
              <a:buNone/>
            </a:pPr>
            <a:r>
              <a:rPr lang="en-US" sz="1200" dirty="0">
                <a:latin typeface="Consolas" panose="020B0609020204030204" pitchFamily="49" charset="0"/>
              </a:rPr>
              <a:t> </a:t>
            </a:r>
            <a:r>
              <a:rPr lang="en-US" sz="1200" dirty="0" smtClean="0">
                <a:latin typeface="Consolas" panose="020B0609020204030204" pitchFamily="49" charset="0"/>
              </a:rPr>
              <a:t>   }</a:t>
            </a:r>
          </a:p>
          <a:p>
            <a:pPr marL="457200" lvl="1" indent="0">
              <a:buNone/>
            </a:pPr>
            <a:endParaRPr lang="en-US" sz="1200" dirty="0">
              <a:latin typeface="Consolas" panose="020B0609020204030204" pitchFamily="49" charset="0"/>
            </a:endParaRPr>
          </a:p>
          <a:p>
            <a:pPr marL="457200" lvl="1" indent="0">
              <a:buNone/>
            </a:pPr>
            <a:r>
              <a:rPr lang="en-US" sz="1200" dirty="0" smtClean="0">
                <a:latin typeface="Consolas" panose="020B0609020204030204" pitchFamily="49" charset="0"/>
              </a:rPr>
              <a:t>    return 0;</a:t>
            </a:r>
          </a:p>
          <a:p>
            <a:pPr marL="457200" lvl="1" indent="0">
              <a:buNone/>
            </a:pPr>
            <a:r>
              <a:rPr lang="en-US" sz="1200" dirty="0">
                <a:latin typeface="Consolas" panose="020B0609020204030204" pitchFamily="49" charset="0"/>
              </a:rPr>
              <a:t>}</a:t>
            </a:r>
            <a:endParaRPr lang="en-US" sz="1200" dirty="0" smtClean="0">
              <a:latin typeface="Consolas" panose="020B0609020204030204" pitchFamily="49" charset="0"/>
            </a:endParaRPr>
          </a:p>
          <a:p>
            <a:pPr marL="457200" lvl="1" indent="0">
              <a:buNone/>
            </a:pPr>
            <a:r>
              <a:rPr lang="en-US" sz="1200" dirty="0">
                <a:latin typeface="Consolas" panose="020B0609020204030204" pitchFamily="49" charset="0"/>
              </a:rPr>
              <a:t> </a:t>
            </a:r>
            <a:endParaRPr lang="en-CA" sz="1200" dirty="0">
              <a:latin typeface="Consolas" panose="020B0609020204030204" pitchFamily="49" charset="0"/>
            </a:endParaRPr>
          </a:p>
          <a:p>
            <a:pPr marL="457200" lvl="1" indent="0">
              <a:buNone/>
            </a:pPr>
            <a:endParaRPr lang="en-CA" sz="1200" dirty="0">
              <a:latin typeface="Consolas" panose="020B0609020204030204" pitchFamily="49" charset="0"/>
            </a:endParaRPr>
          </a:p>
          <a:p>
            <a:pPr marL="457200" lvl="1" indent="0">
              <a:buNone/>
            </a:pPr>
            <a:endParaRPr lang="en-CA" sz="1600" dirty="0" smtClean="0"/>
          </a:p>
        </p:txBody>
      </p:sp>
      <p:sp>
        <p:nvSpPr>
          <p:cNvPr id="4" name="Rectangle 3"/>
          <p:cNvSpPr/>
          <p:nvPr/>
        </p:nvSpPr>
        <p:spPr>
          <a:xfrm>
            <a:off x="5868144" y="3064314"/>
            <a:ext cx="1830950" cy="369332"/>
          </a:xfrm>
          <a:prstGeom prst="rect">
            <a:avLst/>
          </a:prstGeom>
        </p:spPr>
        <p:txBody>
          <a:bodyPr wrap="none">
            <a:spAutoFit/>
          </a:bodyPr>
          <a:lstStyle/>
          <a:p>
            <a:r>
              <a:rPr lang="en-US" dirty="0">
                <a:solidFill>
                  <a:srgbClr val="0070C0"/>
                </a:solidFill>
                <a:latin typeface="Consolas" panose="020B0609020204030204" pitchFamily="49" charset="0"/>
              </a:rPr>
              <a:t>000</a:t>
            </a:r>
            <a:r>
              <a:rPr lang="en-US" dirty="0" smtClean="0">
                <a:solidFill>
                  <a:srgbClr val="0070C0"/>
                </a:solidFill>
                <a:latin typeface="Consolas" panose="020B0609020204030204" pitchFamily="49" charset="0"/>
              </a:rPr>
              <a:t>··</a:t>
            </a:r>
            <a:r>
              <a:rPr lang="en-US" dirty="0">
                <a:solidFill>
                  <a:srgbClr val="0070C0"/>
                </a:solidFill>
                <a:latin typeface="Consolas" panose="020B0609020204030204" pitchFamily="49" charset="0"/>
              </a:rPr>
              <a:t>·</a:t>
            </a:r>
            <a:r>
              <a:rPr lang="en-US" dirty="0" smtClean="0">
                <a:solidFill>
                  <a:srgbClr val="0070C0"/>
                </a:solidFill>
                <a:latin typeface="Consolas" panose="020B0609020204030204" pitchFamily="49" charset="0"/>
              </a:rPr>
              <a:t>0001110</a:t>
            </a:r>
            <a:endParaRPr lang="en-CA" dirty="0">
              <a:solidFill>
                <a:srgbClr val="0070C0"/>
              </a:solidFill>
            </a:endParaRPr>
          </a:p>
        </p:txBody>
      </p:sp>
      <p:sp>
        <p:nvSpPr>
          <p:cNvPr id="6" name="Rectangle 1"/>
          <p:cNvSpPr>
            <a:spLocks noChangeArrowheads="1"/>
          </p:cNvSpPr>
          <p:nvPr/>
        </p:nvSpPr>
        <p:spPr bwMode="auto">
          <a:xfrm>
            <a:off x="457200" y="356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 name="Rectangle 2"/>
          <p:cNvSpPr>
            <a:spLocks noChangeArrowheads="1"/>
          </p:cNvSpPr>
          <p:nvPr/>
        </p:nvSpPr>
        <p:spPr bwMode="auto">
          <a:xfrm>
            <a:off x="457200" y="356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a:xfrm>
            <a:off x="5868144" y="3064314"/>
            <a:ext cx="1830950" cy="369332"/>
          </a:xfrm>
          <a:prstGeom prst="rect">
            <a:avLst/>
          </a:prstGeom>
        </p:spPr>
        <p:txBody>
          <a:bodyPr wrap="none">
            <a:spAutoFit/>
          </a:bodyPr>
          <a:lstStyle/>
          <a:p>
            <a:r>
              <a:rPr lang="en-US" dirty="0">
                <a:solidFill>
                  <a:srgbClr val="0070C0"/>
                </a:solidFill>
                <a:latin typeface="Consolas" panose="020B0609020204030204" pitchFamily="49" charset="0"/>
              </a:rPr>
              <a:t>000</a:t>
            </a:r>
            <a:r>
              <a:rPr lang="en-US" dirty="0" smtClean="0">
                <a:solidFill>
                  <a:srgbClr val="0070C0"/>
                </a:solidFill>
                <a:latin typeface="Consolas" panose="020B0609020204030204" pitchFamily="49" charset="0"/>
              </a:rPr>
              <a:t>··</a:t>
            </a:r>
            <a:r>
              <a:rPr lang="en-US" dirty="0">
                <a:solidFill>
                  <a:srgbClr val="0070C0"/>
                </a:solidFill>
                <a:latin typeface="Consolas" panose="020B0609020204030204" pitchFamily="49" charset="0"/>
              </a:rPr>
              <a:t>·</a:t>
            </a:r>
            <a:r>
              <a:rPr lang="en-US" dirty="0" smtClean="0">
                <a:solidFill>
                  <a:srgbClr val="0070C0"/>
                </a:solidFill>
                <a:latin typeface="Consolas" panose="020B0609020204030204" pitchFamily="49" charset="0"/>
              </a:rPr>
              <a:t>0001111</a:t>
            </a:r>
            <a:endParaRPr lang="en-CA" dirty="0">
              <a:solidFill>
                <a:srgbClr val="0070C0"/>
              </a:solidFill>
            </a:endParaRPr>
          </a:p>
        </p:txBody>
      </p:sp>
      <p:sp>
        <p:nvSpPr>
          <p:cNvPr id="13" name="Rectangle 12"/>
          <p:cNvSpPr/>
          <p:nvPr/>
        </p:nvSpPr>
        <p:spPr>
          <a:xfrm>
            <a:off x="5868144" y="3064314"/>
            <a:ext cx="1830950" cy="369332"/>
          </a:xfrm>
          <a:prstGeom prst="rect">
            <a:avLst/>
          </a:prstGeom>
        </p:spPr>
        <p:txBody>
          <a:bodyPr wrap="none">
            <a:spAutoFit/>
          </a:bodyPr>
          <a:lstStyle/>
          <a:p>
            <a:r>
              <a:rPr lang="en-US" dirty="0">
                <a:solidFill>
                  <a:srgbClr val="0070C0"/>
                </a:solidFill>
                <a:latin typeface="Consolas" panose="020B0609020204030204" pitchFamily="49" charset="0"/>
              </a:rPr>
              <a:t>000</a:t>
            </a:r>
            <a:r>
              <a:rPr lang="en-US" dirty="0" smtClean="0">
                <a:solidFill>
                  <a:srgbClr val="0070C0"/>
                </a:solidFill>
                <a:latin typeface="Consolas" panose="020B0609020204030204" pitchFamily="49" charset="0"/>
              </a:rPr>
              <a:t>··</a:t>
            </a:r>
            <a:r>
              <a:rPr lang="en-US" dirty="0">
                <a:solidFill>
                  <a:srgbClr val="0070C0"/>
                </a:solidFill>
                <a:latin typeface="Consolas" panose="020B0609020204030204" pitchFamily="49" charset="0"/>
              </a:rPr>
              <a:t>·</a:t>
            </a:r>
            <a:r>
              <a:rPr lang="en-US" dirty="0" smtClean="0">
                <a:solidFill>
                  <a:srgbClr val="0070C0"/>
                </a:solidFill>
                <a:latin typeface="Consolas" panose="020B0609020204030204" pitchFamily="49" charset="0"/>
              </a:rPr>
              <a:t>0001101</a:t>
            </a:r>
            <a:endParaRPr lang="en-CA" dirty="0">
              <a:solidFill>
                <a:srgbClr val="0070C0"/>
              </a:solidFill>
            </a:endParaRPr>
          </a:p>
        </p:txBody>
      </p:sp>
      <p:sp>
        <p:nvSpPr>
          <p:cNvPr id="14" name="Rectangle 13"/>
          <p:cNvSpPr/>
          <p:nvPr/>
        </p:nvSpPr>
        <p:spPr>
          <a:xfrm>
            <a:off x="5868144" y="3064314"/>
            <a:ext cx="1830950" cy="369332"/>
          </a:xfrm>
          <a:prstGeom prst="rect">
            <a:avLst/>
          </a:prstGeom>
        </p:spPr>
        <p:txBody>
          <a:bodyPr wrap="none">
            <a:spAutoFit/>
          </a:bodyPr>
          <a:lstStyle/>
          <a:p>
            <a:r>
              <a:rPr lang="en-US" dirty="0">
                <a:solidFill>
                  <a:srgbClr val="0070C0"/>
                </a:solidFill>
                <a:latin typeface="Consolas" panose="020B0609020204030204" pitchFamily="49" charset="0"/>
              </a:rPr>
              <a:t>000</a:t>
            </a:r>
            <a:r>
              <a:rPr lang="en-US" dirty="0" smtClean="0">
                <a:solidFill>
                  <a:srgbClr val="0070C0"/>
                </a:solidFill>
                <a:latin typeface="Consolas" panose="020B0609020204030204" pitchFamily="49" charset="0"/>
              </a:rPr>
              <a:t>··</a:t>
            </a:r>
            <a:r>
              <a:rPr lang="en-US" dirty="0">
                <a:solidFill>
                  <a:srgbClr val="0070C0"/>
                </a:solidFill>
                <a:latin typeface="Consolas" panose="020B0609020204030204" pitchFamily="49" charset="0"/>
              </a:rPr>
              <a:t>·</a:t>
            </a:r>
            <a:r>
              <a:rPr lang="en-US" dirty="0" smtClean="0">
                <a:solidFill>
                  <a:srgbClr val="0070C0"/>
                </a:solidFill>
                <a:latin typeface="Consolas" panose="020B0609020204030204" pitchFamily="49" charset="0"/>
              </a:rPr>
              <a:t>0001001</a:t>
            </a:r>
            <a:endParaRPr lang="en-CA" dirty="0">
              <a:solidFill>
                <a:srgbClr val="0070C0"/>
              </a:solidFill>
            </a:endParaRPr>
          </a:p>
        </p:txBody>
      </p:sp>
      <p:sp>
        <p:nvSpPr>
          <p:cNvPr id="16" name="Rounded Rectangle 15"/>
          <p:cNvSpPr/>
          <p:nvPr/>
        </p:nvSpPr>
        <p:spPr>
          <a:xfrm>
            <a:off x="1259632" y="3691632"/>
            <a:ext cx="1296144" cy="279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1259632" y="4119496"/>
            <a:ext cx="1296144" cy="279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1259632" y="4331196"/>
            <a:ext cx="1296144" cy="279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1259632" y="4547220"/>
            <a:ext cx="1296144" cy="279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1272332" y="5008992"/>
            <a:ext cx="4091756" cy="11563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6010738" y="4214346"/>
            <a:ext cx="1704313" cy="369332"/>
          </a:xfrm>
          <a:prstGeom prst="rect">
            <a:avLst/>
          </a:prstGeom>
        </p:spPr>
        <p:txBody>
          <a:bodyPr wrap="none">
            <a:spAutoFit/>
          </a:bodyPr>
          <a:lstStyle/>
          <a:p>
            <a:r>
              <a:rPr lang="en-US" dirty="0">
                <a:solidFill>
                  <a:srgbClr val="0070C0"/>
                </a:solidFill>
                <a:latin typeface="Consolas" panose="020B0609020204030204" pitchFamily="49" charset="0"/>
              </a:rPr>
              <a:t>Bit 3 is </a:t>
            </a:r>
            <a:r>
              <a:rPr lang="en-US" dirty="0" smtClean="0">
                <a:solidFill>
                  <a:srgbClr val="0070C0"/>
                </a:solidFill>
                <a:latin typeface="Consolas" panose="020B0609020204030204" pitchFamily="49" charset="0"/>
              </a:rPr>
              <a:t>'1'</a:t>
            </a:r>
            <a:endParaRPr lang="en-CA" dirty="0">
              <a:solidFill>
                <a:srgbClr val="0070C0"/>
              </a:solidFill>
            </a:endParaRPr>
          </a:p>
        </p:txBody>
      </p:sp>
      <p:sp>
        <p:nvSpPr>
          <p:cNvPr id="24" name="Rounded Rectangle 23"/>
          <p:cNvSpPr/>
          <p:nvPr/>
        </p:nvSpPr>
        <p:spPr>
          <a:xfrm>
            <a:off x="1259632" y="2132856"/>
            <a:ext cx="4091756" cy="9314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533288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2" grpId="1"/>
      <p:bldP spid="13" grpId="0"/>
      <p:bldP spid="13" grpId="1"/>
      <p:bldP spid="14" grpId="0"/>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2" grpId="0"/>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Bit-shift operators</a:t>
            </a:r>
            <a:endParaRPr lang="en-CA" dirty="0"/>
          </a:p>
        </p:txBody>
      </p:sp>
      <p:sp>
        <p:nvSpPr>
          <p:cNvPr id="3" name="Content Placeholder 2"/>
          <p:cNvSpPr>
            <a:spLocks noGrp="1"/>
          </p:cNvSpPr>
          <p:nvPr>
            <p:ph idx="1"/>
          </p:nvPr>
        </p:nvSpPr>
        <p:spPr/>
        <p:txBody>
          <a:bodyPr/>
          <a:lstStyle/>
          <a:p>
            <a:r>
              <a:rPr lang="en-CA" dirty="0" smtClean="0"/>
              <a:t>There are two operators that literally shift bits left or right:</a:t>
            </a:r>
          </a:p>
          <a:p>
            <a:pPr lvl="1"/>
            <a:r>
              <a:rPr lang="en-CA" dirty="0" smtClean="0"/>
              <a:t>The left-shift operator </a:t>
            </a:r>
            <a:r>
              <a:rPr lang="en-CA" dirty="0" smtClean="0">
                <a:latin typeface="Consolas" panose="020B0609020204030204" pitchFamily="49" charset="0"/>
              </a:rPr>
              <a:t>&lt;&lt;</a:t>
            </a:r>
            <a:r>
              <a:rPr lang="en-CA" dirty="0" smtClean="0"/>
              <a:t> evaluates to</a:t>
            </a:r>
          </a:p>
          <a:p>
            <a:pPr marL="457200" lvl="1" indent="0">
              <a:buNone/>
            </a:pPr>
            <a:r>
              <a:rPr lang="en-CA" dirty="0"/>
              <a:t>	</a:t>
            </a:r>
            <a:r>
              <a:rPr lang="en-CA" dirty="0" smtClean="0"/>
              <a:t>	the bits of the operand </a:t>
            </a:r>
            <a:r>
              <a:rPr lang="en-CA" dirty="0" smtClean="0">
                <a:latin typeface="Consolas" panose="020B0609020204030204" pitchFamily="49" charset="0"/>
                <a:cs typeface="Consolas" panose="020B0609020204030204" pitchFamily="49" charset="0"/>
              </a:rPr>
              <a:t>op</a:t>
            </a:r>
            <a:r>
              <a:rPr lang="en-CA" dirty="0" smtClean="0"/>
              <a:t> shifted to the left by </a:t>
            </a:r>
            <a:r>
              <a:rPr lang="en-CA" dirty="0" smtClean="0">
                <a:latin typeface="Consolas" panose="020B0609020204030204" pitchFamily="49" charset="0"/>
                <a:cs typeface="Consolas" panose="020B0609020204030204" pitchFamily="49" charset="0"/>
              </a:rPr>
              <a:t>n</a:t>
            </a:r>
            <a:r>
              <a:rPr lang="en-CA" dirty="0" smtClean="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unsigned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op{17};</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a:t>
            </a: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q1{ op &lt;&lt; n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n is any non-negative integer</a:t>
            </a:r>
          </a:p>
          <a:p>
            <a:pPr lvl="1"/>
            <a:r>
              <a:rPr lang="en-CA" dirty="0" smtClean="0"/>
              <a:t>The right-shift operator </a:t>
            </a:r>
            <a:r>
              <a:rPr lang="en-CA" dirty="0" smtClean="0">
                <a:latin typeface="Consolas" panose="020B0609020204030204" pitchFamily="49" charset="0"/>
              </a:rPr>
              <a:t>&gt;&gt;</a:t>
            </a:r>
            <a:r>
              <a:rPr lang="en-CA" dirty="0" smtClean="0"/>
              <a:t> evaluates to</a:t>
            </a:r>
          </a:p>
          <a:p>
            <a:pPr marL="457200" lvl="1" indent="0">
              <a:buNone/>
            </a:pPr>
            <a:r>
              <a:rPr lang="en-CA" dirty="0"/>
              <a:t>	</a:t>
            </a:r>
            <a:r>
              <a:rPr lang="en-CA" dirty="0" smtClean="0"/>
              <a:t>	the bits of the </a:t>
            </a:r>
            <a:r>
              <a:rPr lang="en-CA" dirty="0"/>
              <a:t>operand </a:t>
            </a:r>
            <a:r>
              <a:rPr lang="en-CA" dirty="0">
                <a:latin typeface="Consolas" panose="020B0609020204030204" pitchFamily="49" charset="0"/>
                <a:cs typeface="Consolas" panose="020B0609020204030204" pitchFamily="49" charset="0"/>
              </a:rPr>
              <a:t>op</a:t>
            </a:r>
            <a:r>
              <a:rPr lang="en-CA" dirty="0"/>
              <a:t> shifted t</a:t>
            </a:r>
            <a:r>
              <a:rPr lang="en-CA" dirty="0" smtClean="0"/>
              <a:t>o </a:t>
            </a:r>
            <a:r>
              <a:rPr lang="en-CA" dirty="0"/>
              <a:t>the </a:t>
            </a:r>
            <a:r>
              <a:rPr lang="en-CA" dirty="0" smtClean="0"/>
              <a:t>right by </a:t>
            </a:r>
            <a:r>
              <a:rPr lang="en-CA" dirty="0">
                <a:latin typeface="Consolas" panose="020B0609020204030204" pitchFamily="49" charset="0"/>
                <a:cs typeface="Consolas" panose="020B0609020204030204" pitchFamily="49" charset="0"/>
              </a:rPr>
              <a:t>n</a:t>
            </a:r>
            <a:r>
              <a:rPr lang="en-CA" dirty="0"/>
              <a:t> bits</a:t>
            </a:r>
          </a:p>
          <a:p>
            <a:pPr marL="457200" lvl="1" indent="0">
              <a:buNone/>
            </a:pPr>
            <a:r>
              <a:rPr lang="en-CA" dirty="0">
                <a:latin typeface="Consolas" panose="020B0609020204030204" pitchFamily="49" charset="0"/>
                <a:cs typeface="Consolas" panose="020B0609020204030204" pitchFamily="49" charset="0"/>
              </a:rPr>
              <a:t> 	unsigned </a:t>
            </a:r>
            <a:r>
              <a:rPr lang="en-CA" dirty="0" err="1">
                <a:latin typeface="Consolas" panose="020B0609020204030204" pitchFamily="49" charset="0"/>
                <a:cs typeface="Consolas" panose="020B0609020204030204" pitchFamily="49" charset="0"/>
              </a:rPr>
              <a:t>int</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q2{ </a:t>
            </a:r>
            <a:r>
              <a:rPr lang="en-CA" dirty="0">
                <a:latin typeface="Consolas" panose="020B0609020204030204" pitchFamily="49" charset="0"/>
                <a:cs typeface="Consolas" panose="020B0609020204030204" pitchFamily="49" charset="0"/>
              </a:rPr>
              <a:t>op </a:t>
            </a:r>
            <a:r>
              <a:rPr lang="en-CA" dirty="0" smtClean="0">
                <a:latin typeface="Consolas" panose="020B0609020204030204" pitchFamily="49" charset="0"/>
                <a:cs typeface="Consolas" panose="020B0609020204030204" pitchFamily="49" charset="0"/>
              </a:rPr>
              <a:t>&gt;&gt; </a:t>
            </a:r>
            <a:r>
              <a:rPr lang="en-CA" dirty="0">
                <a:latin typeface="Consolas" panose="020B0609020204030204" pitchFamily="49" charset="0"/>
                <a:cs typeface="Consolas" panose="020B0609020204030204" pitchFamily="49" charset="0"/>
              </a:rPr>
              <a:t>n };</a:t>
            </a:r>
          </a:p>
          <a:p>
            <a:pPr marL="457200" lvl="1" indent="0">
              <a:buNone/>
            </a:pPr>
            <a:r>
              <a:rPr lang="en-CA" dirty="0">
                <a:latin typeface="Consolas" panose="020B0609020204030204" pitchFamily="49" charset="0"/>
                <a:cs typeface="Consolas" panose="020B0609020204030204" pitchFamily="49" charset="0"/>
              </a:rPr>
              <a:t>                   // n is any non-negative integer</a:t>
            </a:r>
          </a:p>
          <a:p>
            <a:endParaRPr lang="en-CA" dirty="0" smtClean="0"/>
          </a:p>
          <a:p>
            <a:r>
              <a:rPr lang="en-CA" dirty="0" smtClean="0"/>
              <a:t>Any bits shifted beyond the last position are lost</a:t>
            </a:r>
          </a:p>
        </p:txBody>
      </p:sp>
    </p:spTree>
    <p:custDataLst>
      <p:tags r:id="rId1"/>
    </p:custDataLst>
    <p:extLst>
      <p:ext uri="{BB962C8B-B14F-4D97-AF65-F5344CB8AC3E}">
        <p14:creationId xmlns:p14="http://schemas.microsoft.com/office/powerpoint/2010/main" val="1320161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Bit-shift operators</a:t>
            </a:r>
            <a:endParaRPr lang="en-CA" dirty="0"/>
          </a:p>
        </p:txBody>
      </p:sp>
      <p:sp>
        <p:nvSpPr>
          <p:cNvPr id="3" name="Content Placeholder 2"/>
          <p:cNvSpPr>
            <a:spLocks noGrp="1"/>
          </p:cNvSpPr>
          <p:nvPr>
            <p:ph idx="1"/>
          </p:nvPr>
        </p:nvSpPr>
        <p:spPr/>
        <p:txBody>
          <a:bodyPr/>
          <a:lstStyle/>
          <a:p>
            <a:r>
              <a:rPr lang="en-CA" dirty="0" smtClean="0"/>
              <a:t>Examples:</a:t>
            </a:r>
          </a:p>
          <a:p>
            <a:pPr lvl="1"/>
            <a:r>
              <a:rPr lang="en-CA" dirty="0" smtClean="0"/>
              <a:t>If </a:t>
            </a:r>
            <a:r>
              <a:rPr lang="en-CA" dirty="0" smtClean="0">
                <a:latin typeface="Consolas" panose="020B0609020204030204" pitchFamily="49" charset="0"/>
                <a:cs typeface="Consolas" panose="020B0609020204030204" pitchFamily="49" charset="0"/>
              </a:rPr>
              <a:t>op</a:t>
            </a:r>
            <a:r>
              <a:rPr lang="en-CA" dirty="0" smtClean="0"/>
              <a:t> is four bytes and has the value</a:t>
            </a:r>
          </a:p>
          <a:p>
            <a:pPr marL="0" lvl="1" indent="0" algn="ctr">
              <a:buNone/>
            </a:pP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lvl="1"/>
            <a:endParaRPr lang="en-CA" dirty="0" smtClean="0"/>
          </a:p>
          <a:p>
            <a:pPr lvl="1"/>
            <a:r>
              <a:rPr lang="en-CA" dirty="0" smtClean="0"/>
              <a:t>The result of </a:t>
            </a:r>
            <a:r>
              <a:rPr lang="en-CA" dirty="0" smtClean="0">
                <a:latin typeface="Consolas" panose="020B0609020204030204" pitchFamily="49" charset="0"/>
                <a:cs typeface="Consolas" panose="020B0609020204030204" pitchFamily="49" charset="0"/>
              </a:rPr>
              <a:t>op &gt;&gt; 5 </a:t>
            </a:r>
            <a:r>
              <a:rPr lang="en-CA" dirty="0" smtClean="0"/>
              <a:t>is</a:t>
            </a:r>
            <a:endParaRPr lang="en-CA" dirty="0"/>
          </a:p>
          <a:p>
            <a:pPr marL="0" lvl="1" indent="0" algn="ctr">
              <a:buNone/>
            </a:pPr>
            <a:r>
              <a:rPr lang="en-CA" dirty="0" smtClean="0">
                <a:solidFill>
                  <a:srgbClr val="0070C0"/>
                </a:solidFill>
                <a:latin typeface="Consolas" panose="020B0609020204030204" pitchFamily="49" charset="0"/>
                <a:cs typeface="Consolas" panose="020B0609020204030204" pitchFamily="49" charset="0"/>
              </a:rPr>
              <a:t>00000</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r>
              <a:rPr lang="en-CA" dirty="0"/>
              <a:t>The result of </a:t>
            </a:r>
            <a:r>
              <a:rPr lang="en-CA" dirty="0">
                <a:latin typeface="Consolas" panose="020B0609020204030204" pitchFamily="49" charset="0"/>
                <a:cs typeface="Consolas" panose="020B0609020204030204" pitchFamily="49" charset="0"/>
              </a:rPr>
              <a:t>op &gt;&gt; </a:t>
            </a:r>
            <a:r>
              <a:rPr lang="en-CA" dirty="0" smtClean="0">
                <a:latin typeface="Consolas" panose="020B0609020204030204" pitchFamily="49" charset="0"/>
                <a:cs typeface="Consolas" panose="020B0609020204030204" pitchFamily="49" charset="0"/>
              </a:rPr>
              <a:t>12 </a:t>
            </a:r>
            <a:r>
              <a:rPr lang="en-CA" dirty="0"/>
              <a:t>is</a:t>
            </a:r>
          </a:p>
          <a:p>
            <a:pPr marL="0" lvl="1" indent="0" algn="ctr">
              <a:buNone/>
            </a:pPr>
            <a:r>
              <a:rPr lang="en-CA" dirty="0" smtClean="0">
                <a:solidFill>
                  <a:srgbClr val="0070C0"/>
                </a:solidFill>
                <a:latin typeface="Consolas" panose="020B0609020204030204" pitchFamily="49" charset="0"/>
                <a:cs typeface="Consolas" panose="020B0609020204030204" pitchFamily="49" charset="0"/>
              </a:rPr>
              <a:t>000000000000</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lvl="1"/>
            <a:r>
              <a:rPr lang="en-CA" dirty="0"/>
              <a:t>The result of </a:t>
            </a:r>
            <a:r>
              <a:rPr lang="en-CA" dirty="0">
                <a:latin typeface="Consolas" panose="020B0609020204030204" pitchFamily="49" charset="0"/>
                <a:cs typeface="Consolas" panose="020B0609020204030204" pitchFamily="49" charset="0"/>
              </a:rPr>
              <a:t>op </a:t>
            </a:r>
            <a:r>
              <a:rPr lang="en-CA" dirty="0" smtClean="0">
                <a:latin typeface="Consolas" panose="020B0609020204030204" pitchFamily="49" charset="0"/>
                <a:cs typeface="Consolas" panose="020B0609020204030204" pitchFamily="49" charset="0"/>
              </a:rPr>
              <a:t>&lt;&lt; 8 </a:t>
            </a:r>
            <a:r>
              <a:rPr lang="en-CA" dirty="0"/>
              <a:t>is</a:t>
            </a:r>
          </a:p>
          <a:p>
            <a:pPr marL="0" lvl="1" indent="0" algn="ctr">
              <a:buNone/>
            </a:pP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dirty="0" smtClean="0">
                <a:solidFill>
                  <a:srgbClr val="0070C0"/>
                </a:solidFill>
                <a:latin typeface="Consolas" panose="020B0609020204030204" pitchFamily="49" charset="0"/>
                <a:cs typeface="Consolas" panose="020B0609020204030204" pitchFamily="49" charset="0"/>
              </a:rPr>
              <a:t>00000000</a:t>
            </a:r>
            <a:endParaRPr lang="en-CA" dirty="0"/>
          </a:p>
          <a:p>
            <a:pPr lvl="1"/>
            <a:r>
              <a:rPr lang="en-CA" dirty="0"/>
              <a:t>The result of </a:t>
            </a:r>
            <a:r>
              <a:rPr lang="en-CA" dirty="0">
                <a:latin typeface="Consolas" panose="020B0609020204030204" pitchFamily="49" charset="0"/>
                <a:cs typeface="Consolas" panose="020B0609020204030204" pitchFamily="49" charset="0"/>
              </a:rPr>
              <a:t>op &lt;&lt; </a:t>
            </a:r>
            <a:r>
              <a:rPr lang="en-CA" dirty="0" smtClean="0">
                <a:latin typeface="Consolas" panose="020B0609020204030204" pitchFamily="49" charset="0"/>
                <a:cs typeface="Consolas" panose="020B0609020204030204" pitchFamily="49" charset="0"/>
              </a:rPr>
              <a:t>13 </a:t>
            </a:r>
            <a:r>
              <a:rPr lang="en-CA" dirty="0"/>
              <a:t>is</a:t>
            </a:r>
          </a:p>
          <a:p>
            <a:pPr marL="0" lvl="1" indent="0" algn="ctr">
              <a:buNone/>
            </a:pP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dirty="0" smtClean="0">
                <a:solidFill>
                  <a:srgbClr val="0070C0"/>
                </a:solidFill>
                <a:latin typeface="Consolas" panose="020B0609020204030204" pitchFamily="49" charset="0"/>
                <a:cs typeface="Consolas" panose="020B0609020204030204" pitchFamily="49" charset="0"/>
              </a:rPr>
              <a:t>0000000000000</a:t>
            </a:r>
            <a:endParaRPr lang="en-CA" dirty="0"/>
          </a:p>
          <a:p>
            <a:pPr marL="0" indent="0" algn="ctr">
              <a:buNone/>
            </a:pPr>
            <a:endParaRPr lang="en-CA" dirty="0"/>
          </a:p>
        </p:txBody>
      </p:sp>
    </p:spTree>
    <p:custDataLst>
      <p:tags r:id="rId1"/>
    </p:custDataLst>
    <p:extLst>
      <p:ext uri="{BB962C8B-B14F-4D97-AF65-F5344CB8AC3E}">
        <p14:creationId xmlns:p14="http://schemas.microsoft.com/office/powerpoint/2010/main" val="279173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 bit-shift assignment</a:t>
            </a:r>
            <a:endParaRPr lang="en-CA" dirty="0"/>
          </a:p>
        </p:txBody>
      </p:sp>
      <p:sp>
        <p:nvSpPr>
          <p:cNvPr id="3" name="Content Placeholder 2"/>
          <p:cNvSpPr>
            <a:spLocks noGrp="1"/>
          </p:cNvSpPr>
          <p:nvPr>
            <p:ph idx="1"/>
          </p:nvPr>
        </p:nvSpPr>
        <p:spPr/>
        <p:txBody>
          <a:bodyPr/>
          <a:lstStyle/>
          <a:p>
            <a:r>
              <a:rPr lang="en-CA" dirty="0" smtClean="0"/>
              <a:t>There are two automatic bit-shift operators</a:t>
            </a:r>
          </a:p>
          <a:p>
            <a:pPr lvl="1"/>
            <a:r>
              <a:rPr lang="en-CA" dirty="0" smtClean="0"/>
              <a:t>Shift the bits in the operand </a:t>
            </a:r>
            <a:r>
              <a:rPr lang="en-CA" dirty="0" smtClean="0">
                <a:latin typeface="Consolas" panose="020B0609020204030204" pitchFamily="49" charset="0"/>
                <a:cs typeface="Consolas" panose="020B0609020204030204" pitchFamily="49" charset="0"/>
              </a:rPr>
              <a:t>op</a:t>
            </a:r>
            <a:r>
              <a:rPr lang="en-CA" dirty="0" smtClean="0"/>
              <a:t> to the left by </a:t>
            </a:r>
            <a:r>
              <a:rPr lang="en-CA" dirty="0" smtClean="0">
                <a:latin typeface="Consolas" panose="020B0609020204030204" pitchFamily="49" charset="0"/>
                <a:cs typeface="Consolas" panose="020B0609020204030204" pitchFamily="49" charset="0"/>
              </a:rPr>
              <a:t>n</a:t>
            </a:r>
            <a:r>
              <a:rPr lang="en-CA" dirty="0" smtClean="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&lt;&lt;= n;</a:t>
            </a:r>
          </a:p>
          <a:p>
            <a:pPr lvl="1"/>
            <a:r>
              <a:rPr lang="en-CA" dirty="0"/>
              <a:t>Shift the bits in the operand </a:t>
            </a:r>
            <a:r>
              <a:rPr lang="en-CA" dirty="0">
                <a:latin typeface="Consolas" panose="020B0609020204030204" pitchFamily="49" charset="0"/>
                <a:cs typeface="Consolas" panose="020B0609020204030204" pitchFamily="49" charset="0"/>
              </a:rPr>
              <a:t>op</a:t>
            </a:r>
            <a:r>
              <a:rPr lang="en-CA" dirty="0"/>
              <a:t> to the </a:t>
            </a:r>
            <a:r>
              <a:rPr lang="en-CA" dirty="0" smtClean="0"/>
              <a:t>right by </a:t>
            </a:r>
            <a:r>
              <a:rPr lang="en-CA" dirty="0">
                <a:latin typeface="Consolas" panose="020B0609020204030204" pitchFamily="49" charset="0"/>
                <a:cs typeface="Consolas" panose="020B0609020204030204" pitchFamily="49" charset="0"/>
              </a:rPr>
              <a:t>n</a:t>
            </a:r>
            <a:r>
              <a:rPr lang="en-CA" dirty="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&gt;&gt;= n;</a:t>
            </a:r>
          </a:p>
          <a:p>
            <a:pPr marL="0" indent="0">
              <a:buNone/>
            </a:pPr>
            <a:endParaRPr lang="en-CA" dirty="0" smtClean="0"/>
          </a:p>
        </p:txBody>
      </p:sp>
    </p:spTree>
    <p:custDataLst>
      <p:tags r:id="rId1"/>
    </p:custDataLst>
    <p:extLst>
      <p:ext uri="{BB962C8B-B14F-4D97-AF65-F5344CB8AC3E}">
        <p14:creationId xmlns:p14="http://schemas.microsoft.com/office/powerpoint/2010/main" val="402937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Introduce bitwise logical operations</a:t>
            </a:r>
          </a:p>
          <a:p>
            <a:pPr lvl="1"/>
            <a:r>
              <a:rPr lang="en-CA" dirty="0" smtClean="0"/>
              <a:t>Contrast these with Boolean logical operations</a:t>
            </a:r>
          </a:p>
          <a:p>
            <a:pPr lvl="1"/>
            <a:r>
              <a:rPr lang="en-CA" dirty="0" smtClean="0"/>
              <a:t>Describe</a:t>
            </a:r>
          </a:p>
          <a:p>
            <a:pPr lvl="2"/>
            <a:r>
              <a:rPr lang="en-CA" dirty="0" smtClean="0"/>
              <a:t>The bitwise </a:t>
            </a:r>
            <a:r>
              <a:rPr lang="en-CA" cap="small" dirty="0" smtClean="0"/>
              <a:t>exclusive or</a:t>
            </a:r>
            <a:r>
              <a:rPr lang="en-CA" dirty="0" smtClean="0"/>
              <a:t> operator</a:t>
            </a:r>
          </a:p>
          <a:p>
            <a:pPr marL="914400" lvl="2" indent="0">
              <a:buNone/>
            </a:pPr>
            <a:r>
              <a:rPr lang="en-CA" dirty="0"/>
              <a:t>	</a:t>
            </a:r>
            <a:r>
              <a:rPr lang="en-CA" dirty="0" smtClean="0"/>
              <a:t>in addition to bitwise </a:t>
            </a:r>
            <a:r>
              <a:rPr lang="en-CA" cap="small" dirty="0" smtClean="0"/>
              <a:t>and </a:t>
            </a:r>
            <a:r>
              <a:rPr lang="en-CA" dirty="0" err="1" smtClean="0"/>
              <a:t>and</a:t>
            </a:r>
            <a:r>
              <a:rPr lang="en-CA" dirty="0" smtClean="0"/>
              <a:t> </a:t>
            </a:r>
            <a:r>
              <a:rPr lang="en-CA" cap="small" dirty="0"/>
              <a:t>or</a:t>
            </a:r>
            <a:endParaRPr lang="en-CA" dirty="0" smtClean="0"/>
          </a:p>
          <a:p>
            <a:pPr lvl="2"/>
            <a:r>
              <a:rPr lang="en-CA" dirty="0" smtClean="0"/>
              <a:t>The unary bitwise </a:t>
            </a:r>
            <a:r>
              <a:rPr lang="en-CA" cap="small" dirty="0" smtClean="0"/>
              <a:t>not</a:t>
            </a:r>
            <a:r>
              <a:rPr lang="en-CA" dirty="0" smtClean="0"/>
              <a:t> or complement operator</a:t>
            </a:r>
            <a:endParaRPr lang="en-CA" dirty="0"/>
          </a:p>
          <a:p>
            <a:pPr lvl="1"/>
            <a:r>
              <a:rPr lang="en-CA" dirty="0" smtClean="0"/>
              <a:t>Describe left and right shift operators</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bit-shift operators</a:t>
            </a:r>
            <a:endParaRPr lang="en-CA" dirty="0"/>
          </a:p>
        </p:txBody>
      </p:sp>
      <p:sp>
        <p:nvSpPr>
          <p:cNvPr id="3" name="Content Placeholder 2"/>
          <p:cNvSpPr>
            <a:spLocks noGrp="1"/>
          </p:cNvSpPr>
          <p:nvPr>
            <p:ph idx="1"/>
          </p:nvPr>
        </p:nvSpPr>
        <p:spPr/>
        <p:txBody>
          <a:bodyPr/>
          <a:lstStyle/>
          <a:p>
            <a:r>
              <a:rPr lang="en-CA" dirty="0" smtClean="0"/>
              <a:t>Bit-shift operators can be used to precisely read or place bits</a:t>
            </a:r>
          </a:p>
          <a:p>
            <a:pPr lvl="1"/>
            <a:r>
              <a:rPr lang="en-US" dirty="0" smtClean="0"/>
              <a:t>In our next example, we will use bit shifting and bitwise </a:t>
            </a:r>
            <a:r>
              <a:rPr lang="en-US" cap="small" dirty="0" smtClean="0"/>
              <a:t>and</a:t>
            </a:r>
            <a:r>
              <a:rPr lang="en-US" dirty="0" smtClean="0"/>
              <a:t> to print a number to the screen in binary</a:t>
            </a:r>
            <a:endParaRPr lang="en-CA" dirty="0" smtClean="0"/>
          </a:p>
          <a:p>
            <a:pPr marL="9144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83369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bit-shift operators</a:t>
            </a:r>
            <a:endParaRPr lang="en-CA" dirty="0"/>
          </a:p>
        </p:txBody>
      </p:sp>
      <p:sp>
        <p:nvSpPr>
          <p:cNvPr id="3" name="Content Placeholder 2"/>
          <p:cNvSpPr>
            <a:spLocks noGrp="1"/>
          </p:cNvSpPr>
          <p:nvPr>
            <p:ph idx="1"/>
          </p:nvPr>
        </p:nvSpPr>
        <p:spPr>
          <a:xfrm>
            <a:off x="457200" y="1268760"/>
            <a:ext cx="8229600" cy="4525963"/>
          </a:xfrm>
        </p:spPr>
        <p:txBody>
          <a:bodyPr/>
          <a:lstStyle/>
          <a:p>
            <a:pPr marL="800100" lvl="2" indent="0">
              <a:buNone/>
            </a:pPr>
            <a:r>
              <a:rPr lang="en-US" sz="1500" dirty="0" smtClean="0">
                <a:solidFill>
                  <a:prstClr val="black"/>
                </a:solidFill>
                <a:latin typeface="Consolas" panose="020B0609020204030204" pitchFamily="49" charset="0"/>
              </a:rPr>
              <a:t>#include &lt;</a:t>
            </a:r>
            <a:r>
              <a:rPr lang="en-US" sz="1500" dirty="0" err="1" smtClean="0">
                <a:solidFill>
                  <a:prstClr val="black"/>
                </a:solidFill>
                <a:latin typeface="Consolas" panose="020B0609020204030204" pitchFamily="49" charset="0"/>
              </a:rPr>
              <a:t>iostream</a:t>
            </a:r>
            <a:r>
              <a:rPr lang="en-US" sz="1500" dirty="0" smtClean="0">
                <a:solidFill>
                  <a:prstClr val="black"/>
                </a:solidFill>
                <a:latin typeface="Consolas" panose="020B0609020204030204" pitchFamily="49" charset="0"/>
              </a:rPr>
              <a:t>&gt;</a:t>
            </a:r>
          </a:p>
          <a:p>
            <a:pPr marL="800100" lvl="2" indent="0">
              <a:buNone/>
            </a:pP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main();</a:t>
            </a:r>
          </a:p>
          <a:p>
            <a:pPr marL="800100" lvl="2" indent="0">
              <a:buNone/>
            </a:pPr>
            <a:endParaRPr lang="en-US" sz="1500" dirty="0">
              <a:solidFill>
                <a:prstClr val="black"/>
              </a:solidFill>
              <a:latin typeface="Consolas" panose="020B0609020204030204" pitchFamily="49" charset="0"/>
            </a:endParaRPr>
          </a:p>
          <a:p>
            <a:pPr marL="800100" lvl="2" indent="0">
              <a:buNone/>
            </a:pP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main() {</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unsigned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n;</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cout</a:t>
            </a:r>
            <a:r>
              <a:rPr lang="en-US" sz="1500" dirty="0" smtClean="0">
                <a:solidFill>
                  <a:prstClr val="black"/>
                </a:solidFill>
                <a:latin typeface="Consolas" panose="020B0609020204030204" pitchFamily="49" charset="0"/>
              </a:rPr>
              <a:t> &lt;&lt; "Enter a positive integer: ";</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cin</a:t>
            </a:r>
            <a:r>
              <a:rPr lang="en-US" sz="1500" dirty="0" smtClean="0">
                <a:solidFill>
                  <a:prstClr val="black"/>
                </a:solidFill>
                <a:latin typeface="Consolas" panose="020B0609020204030204" pitchFamily="49" charset="0"/>
              </a:rPr>
              <a:t> &gt;&gt; n;</a:t>
            </a:r>
          </a:p>
          <a:p>
            <a:pPr marL="800100" lvl="2" indent="0">
              <a:buNone/>
            </a:pPr>
            <a:endParaRPr lang="en-US" sz="1500" dirty="0">
              <a:solidFill>
                <a:prstClr val="black"/>
              </a:solidFill>
              <a:latin typeface="Consolas" panose="020B0609020204030204" pitchFamily="49" charset="0"/>
            </a:endParaRPr>
          </a:p>
          <a:p>
            <a:pPr marL="800100" lvl="2" indent="0">
              <a:buNone/>
            </a:pPr>
            <a:r>
              <a:rPr lang="en-US" sz="1500" dirty="0" smtClean="0">
                <a:solidFill>
                  <a:prstClr val="black"/>
                </a:solidFill>
                <a:latin typeface="Consolas" panose="020B0609020204030204" pitchFamily="49" charset="0"/>
              </a:rPr>
              <a:t>    for ( unsigned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k{1 &lt;&lt; 31}; k &gt; 0; k &gt;&gt;= 1 ) {</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n &amp; k ) {</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cout</a:t>
            </a:r>
            <a:r>
              <a:rPr lang="en-US" sz="1500" dirty="0" smtClean="0">
                <a:solidFill>
                  <a:prstClr val="black"/>
                </a:solidFill>
                <a:latin typeface="Consolas" panose="020B0609020204030204" pitchFamily="49" charset="0"/>
              </a:rPr>
              <a:t> &lt;&lt; "1";</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 else {</a:t>
            </a:r>
          </a:p>
          <a:p>
            <a:pPr marL="800100" lvl="2" indent="0">
              <a:buNone/>
            </a:pPr>
            <a:r>
              <a:rPr lang="en-US" sz="1500" dirty="0" smtClean="0">
                <a:solidFill>
                  <a:prstClr val="black"/>
                </a:solidFill>
                <a:latin typeface="Consolas" panose="020B0609020204030204" pitchFamily="49" charset="0"/>
              </a:rPr>
              <a:t>            </a:t>
            </a:r>
            <a:r>
              <a:rPr lang="en-US" sz="1500" dirty="0" err="1">
                <a:solidFill>
                  <a:prstClr val="black"/>
                </a:solidFill>
                <a:latin typeface="Consolas" panose="020B0609020204030204" pitchFamily="49" charset="0"/>
              </a:rPr>
              <a:t>std</a:t>
            </a:r>
            <a:r>
              <a:rPr lang="en-US" sz="1500" dirty="0">
                <a:solidFill>
                  <a:prstClr val="black"/>
                </a:solidFill>
                <a:latin typeface="Consolas" panose="020B0609020204030204" pitchFamily="49" charset="0"/>
              </a:rPr>
              <a:t>::</a:t>
            </a:r>
            <a:r>
              <a:rPr lang="en-US" sz="1500" dirty="0" err="1">
                <a:solidFill>
                  <a:prstClr val="black"/>
                </a:solidFill>
                <a:latin typeface="Consolas" panose="020B0609020204030204" pitchFamily="49" charset="0"/>
              </a:rPr>
              <a:t>cout</a:t>
            </a:r>
            <a:r>
              <a:rPr lang="en-US" sz="1500" dirty="0">
                <a:solidFill>
                  <a:prstClr val="black"/>
                </a:solidFill>
                <a:latin typeface="Consolas" panose="020B0609020204030204" pitchFamily="49" charset="0"/>
              </a:rPr>
              <a:t> &lt;&lt; </a:t>
            </a:r>
            <a:r>
              <a:rPr lang="en-US" sz="1500" dirty="0" smtClean="0">
                <a:solidFill>
                  <a:prstClr val="black"/>
                </a:solidFill>
                <a:latin typeface="Consolas" panose="020B0609020204030204" pitchFamily="49" charset="0"/>
              </a:rPr>
              <a:t>"0";</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0010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00100" lvl="2" indent="0">
              <a:buNone/>
            </a:pPr>
            <a:endParaRPr lang="en-US" sz="1500" dirty="0">
              <a:solidFill>
                <a:prstClr val="black"/>
              </a:solidFill>
              <a:latin typeface="Consolas" panose="020B0609020204030204" pitchFamily="49" charset="0"/>
            </a:endParaRPr>
          </a:p>
          <a:p>
            <a:pPr marL="80010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cout</a:t>
            </a:r>
            <a:r>
              <a:rPr lang="en-US" sz="1500" dirty="0" smtClean="0">
                <a:solidFill>
                  <a:prstClr val="black"/>
                </a:solidFill>
                <a:latin typeface="Consolas" panose="020B0609020204030204" pitchFamily="49" charset="0"/>
              </a:rPr>
              <a:t> &lt;&lt;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endl</a:t>
            </a:r>
            <a:r>
              <a:rPr lang="en-US" sz="1500" dirty="0" smtClean="0">
                <a:solidFill>
                  <a:prstClr val="black"/>
                </a:solidFill>
                <a:latin typeface="Consolas" panose="020B0609020204030204" pitchFamily="49" charset="0"/>
              </a:rPr>
              <a:t>;</a:t>
            </a:r>
          </a:p>
          <a:p>
            <a:pPr marL="800100" lvl="2" indent="0">
              <a:buNone/>
            </a:pPr>
            <a:endParaRPr lang="en-US" sz="1500" dirty="0">
              <a:solidFill>
                <a:prstClr val="black"/>
              </a:solidFill>
              <a:latin typeface="Consolas" panose="020B0609020204030204" pitchFamily="49" charset="0"/>
            </a:endParaRPr>
          </a:p>
          <a:p>
            <a:pPr marL="800100" lvl="2" indent="0">
              <a:buNone/>
            </a:pPr>
            <a:r>
              <a:rPr lang="en-US" sz="1500" dirty="0" smtClean="0">
                <a:solidFill>
                  <a:prstClr val="black"/>
                </a:solidFill>
                <a:latin typeface="Consolas" panose="020B0609020204030204" pitchFamily="49" charset="0"/>
              </a:rPr>
              <a:t>    return 0;</a:t>
            </a:r>
          </a:p>
          <a:p>
            <a:pPr marL="800100" lvl="2" indent="0">
              <a:buNone/>
            </a:pPr>
            <a:r>
              <a:rPr lang="en-US" sz="1500" dirty="0" smtClean="0">
                <a:solidFill>
                  <a:prstClr val="black"/>
                </a:solidFill>
                <a:latin typeface="Consolas" panose="020B0609020204030204" pitchFamily="49" charset="0"/>
              </a:rPr>
              <a:t>}</a:t>
            </a:r>
            <a:endParaRPr lang="en-CA" dirty="0">
              <a:solidFill>
                <a:prstClr val="black"/>
              </a:solidFill>
              <a:latin typeface="Consolas" panose="020B0609020204030204" pitchFamily="49" charset="0"/>
            </a:endParaRPr>
          </a:p>
        </p:txBody>
      </p:sp>
      <p:sp>
        <p:nvSpPr>
          <p:cNvPr id="4" name="Rectangle 3"/>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10000000000000000000000000000000</a:t>
            </a:r>
            <a:endParaRPr lang="en-CA" dirty="0">
              <a:solidFill>
                <a:srgbClr val="0070C0"/>
              </a:solidFill>
            </a:endParaRPr>
          </a:p>
        </p:txBody>
      </p:sp>
      <p:sp>
        <p:nvSpPr>
          <p:cNvPr id="5" name="Rectangle 4"/>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01000000000000000000000000000000</a:t>
            </a:r>
            <a:endParaRPr lang="en-CA" dirty="0">
              <a:solidFill>
                <a:srgbClr val="0070C0"/>
              </a:solidFill>
            </a:endParaRPr>
          </a:p>
        </p:txBody>
      </p:sp>
      <p:sp>
        <p:nvSpPr>
          <p:cNvPr id="6" name="Rectangle 5"/>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00100000000000000000000000000000</a:t>
            </a:r>
            <a:endParaRPr lang="en-CA" dirty="0">
              <a:solidFill>
                <a:srgbClr val="0070C0"/>
              </a:solidFill>
            </a:endParaRPr>
          </a:p>
        </p:txBody>
      </p:sp>
      <p:sp>
        <p:nvSpPr>
          <p:cNvPr id="7" name="Rectangle 6"/>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00010000000000000000000000000000</a:t>
            </a:r>
            <a:endParaRPr lang="en-CA" dirty="0">
              <a:solidFill>
                <a:srgbClr val="0070C0"/>
              </a:solidFill>
            </a:endParaRPr>
          </a:p>
        </p:txBody>
      </p:sp>
      <p:sp>
        <p:nvSpPr>
          <p:cNvPr id="8" name="Rectangle 7"/>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00000000000000000000000000000001</a:t>
            </a:r>
            <a:endParaRPr lang="en-CA" dirty="0">
              <a:solidFill>
                <a:srgbClr val="0070C0"/>
              </a:solidFill>
            </a:endParaRPr>
          </a:p>
        </p:txBody>
      </p:sp>
      <p:sp>
        <p:nvSpPr>
          <p:cNvPr id="9" name="Rectangle 8"/>
          <p:cNvSpPr/>
          <p:nvPr/>
        </p:nvSpPr>
        <p:spPr>
          <a:xfrm>
            <a:off x="4655423" y="4005064"/>
            <a:ext cx="423705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00000000000000000000000000000000</a:t>
            </a:r>
            <a:endParaRPr lang="en-CA" dirty="0">
              <a:solidFill>
                <a:srgbClr val="0070C0"/>
              </a:solidFill>
            </a:endParaRPr>
          </a:p>
        </p:txBody>
      </p:sp>
      <p:sp>
        <p:nvSpPr>
          <p:cNvPr id="10" name="Rectangle 9"/>
          <p:cNvSpPr/>
          <p:nvPr/>
        </p:nvSpPr>
        <p:spPr>
          <a:xfrm>
            <a:off x="4807823" y="4859868"/>
            <a:ext cx="4237057" cy="369332"/>
          </a:xfrm>
          <a:prstGeom prst="rect">
            <a:avLst/>
          </a:prstGeom>
        </p:spPr>
        <p:txBody>
          <a:bodyPr wrap="none">
            <a:spAutoFit/>
          </a:bodyPr>
          <a:lstStyle/>
          <a:p>
            <a:r>
              <a:rPr lang="en-CA" dirty="0">
                <a:solidFill>
                  <a:srgbClr val="0070C0"/>
                </a:solidFill>
                <a:latin typeface="Consolas" panose="020B0609020204030204" pitchFamily="49" charset="0"/>
                <a:cs typeface="Consolas" panose="020B0609020204030204" pitchFamily="49" charset="0"/>
              </a:rPr>
              <a:t>00111011100110101100100111111111</a:t>
            </a:r>
            <a:endParaRPr lang="en-CA" dirty="0">
              <a:solidFill>
                <a:srgbClr val="0070C0"/>
              </a:solidFill>
            </a:endParaRPr>
          </a:p>
        </p:txBody>
      </p:sp>
      <p:sp>
        <p:nvSpPr>
          <p:cNvPr id="12" name="Rounded Rectangle 11"/>
          <p:cNvSpPr/>
          <p:nvPr/>
        </p:nvSpPr>
        <p:spPr>
          <a:xfrm>
            <a:off x="1691680" y="2420888"/>
            <a:ext cx="4536504"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2339752" y="3501008"/>
            <a:ext cx="2468071"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2123728" y="3789040"/>
            <a:ext cx="2468071"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5704329" y="3501008"/>
            <a:ext cx="811887"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273702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10" grpId="0"/>
      <p:bldP spid="12" grpId="0" animBg="1"/>
      <p:bldP spid="12" grpId="1" animBg="1"/>
      <p:bldP spid="13" grpId="0" animBg="1"/>
      <p:bldP spid="13" grpId="1" animBg="1"/>
      <p:bldP spid="14" grpId="0" animBg="1"/>
      <p:bldP spid="14"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of operators</a:t>
            </a:r>
            <a:endParaRPr lang="en-CA" dirty="0"/>
          </a:p>
        </p:txBody>
      </p:sp>
      <p:sp>
        <p:nvSpPr>
          <p:cNvPr id="3" name="Content Placeholder 2"/>
          <p:cNvSpPr>
            <a:spLocks noGrp="1"/>
          </p:cNvSpPr>
          <p:nvPr>
            <p:ph idx="1"/>
          </p:nvPr>
        </p:nvSpPr>
        <p:spPr/>
        <p:txBody>
          <a:bodyPr/>
          <a:lstStyle/>
          <a:p>
            <a:r>
              <a:rPr lang="en-CA" dirty="0" smtClean="0"/>
              <a:t>To summarize our knowledge of operators</a:t>
            </a: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62425246"/>
              </p:ext>
            </p:extLst>
          </p:nvPr>
        </p:nvGraphicFramePr>
        <p:xfrm>
          <a:off x="971600" y="2060848"/>
          <a:ext cx="7488832" cy="3703320"/>
        </p:xfrm>
        <a:graphic>
          <a:graphicData uri="http://schemas.openxmlformats.org/drawingml/2006/table">
            <a:tbl>
              <a:tblPr>
                <a:tableStyleId>{2D5ABB26-0587-4C30-8999-92F81FD0307C}</a:tableStyleId>
              </a:tblPr>
              <a:tblGrid>
                <a:gridCol w="352839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83056">
                <a:tc>
                  <a:txBody>
                    <a:bodyPr/>
                    <a:lstStyle/>
                    <a:p>
                      <a:pPr algn="ctr"/>
                      <a:r>
                        <a:rPr lang="en-CA" b="1" dirty="0" smtClean="0">
                          <a:latin typeface="Georgia" panose="02040502050405020303" pitchFamily="18" charset="0"/>
                        </a:rPr>
                        <a:t>Operator</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Binary</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Unary</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Georgia" panose="02040502050405020303" pitchFamily="18" charset="0"/>
                        </a:rPr>
                        <a:t>Arithmetic</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b="1" dirty="0" smtClean="0">
                          <a:latin typeface="Consolas" panose="020B0609020204030204" pitchFamily="49" charset="0"/>
                          <a:cs typeface="Consolas" panose="020B0609020204030204" pitchFamily="49" charset="0"/>
                        </a:rPr>
                        <a:t>+ - * / %</a:t>
                      </a:r>
                      <a:endParaRPr lang="en-CA" b="1"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b="1" dirty="0" smtClean="0">
                          <a:latin typeface="Consolas" panose="020B0609020204030204" pitchFamily="49" charset="0"/>
                          <a:cs typeface="Consolas" panose="020B0609020204030204" pitchFamily="49" charset="0"/>
                        </a:rPr>
                        <a:t>+ -</a:t>
                      </a:r>
                      <a:endParaRPr lang="en-CA" b="1"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Georgia" panose="02040502050405020303" pitchFamily="18" charset="0"/>
                        </a:rPr>
                        <a:t>Comparison</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&lt; &lt;= == !=</a:t>
                      </a:r>
                      <a:r>
                        <a:rPr lang="en-CA" b="1" baseline="0" dirty="0" smtClean="0">
                          <a:latin typeface="Consolas" panose="020B0609020204030204" pitchFamily="49" charset="0"/>
                          <a:cs typeface="Consolas" panose="020B0609020204030204" pitchFamily="49" charset="0"/>
                        </a:rPr>
                        <a:t> &gt;= &gt;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dirty="0" smtClean="0">
                          <a:latin typeface="Georgia" panose="02040502050405020303" pitchFamily="18" charset="0"/>
                        </a:rPr>
                        <a:t>Logical</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&amp;&amp;</a:t>
                      </a:r>
                      <a:r>
                        <a:rPr lang="en-CA" b="1" baseline="0" dirty="0" smtClean="0">
                          <a:latin typeface="Consolas" panose="020B0609020204030204" pitchFamily="49" charset="0"/>
                          <a:cs typeface="Consolas" panose="020B0609020204030204" pitchFamily="49" charset="0"/>
                        </a:rPr>
                        <a:t>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dirty="0" smtClean="0">
                          <a:latin typeface="Georgia" panose="02040502050405020303" pitchFamily="18" charset="0"/>
                        </a:rPr>
                        <a:t>bitwise</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&amp;</a:t>
                      </a:r>
                      <a:r>
                        <a:rPr lang="en-CA" b="1" baseline="0" dirty="0" smtClean="0">
                          <a:latin typeface="Consolas" panose="020B0609020204030204" pitchFamily="49" charset="0"/>
                          <a:cs typeface="Consolas" panose="020B0609020204030204" pitchFamily="49" charset="0"/>
                        </a:rPr>
                        <a:t> |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r>
                        <a:rPr lang="en-CA" dirty="0" smtClean="0">
                          <a:latin typeface="Georgia" panose="02040502050405020303" pitchFamily="18" charset="0"/>
                        </a:rPr>
                        <a:t>Bit shift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&lt;&lt; &gt;&gt;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5"/>
                  </a:ext>
                </a:extLst>
              </a:tr>
              <a:tr h="370840">
                <a:tc>
                  <a:txBody>
                    <a:bodyPr/>
                    <a:lstStyle/>
                    <a:p>
                      <a:r>
                        <a:rPr lang="en-CA" dirty="0" smtClean="0">
                          <a:latin typeface="Georgia" panose="02040502050405020303" pitchFamily="18" charset="0"/>
                        </a:rPr>
                        <a:t>Assignment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6"/>
                  </a:ext>
                </a:extLst>
              </a:tr>
              <a:tr h="370840">
                <a:tc>
                  <a:txBody>
                    <a:bodyPr/>
                    <a:lstStyle/>
                    <a:p>
                      <a:r>
                        <a:rPr lang="en-CA" dirty="0" smtClean="0">
                          <a:latin typeface="Georgia" panose="02040502050405020303" pitchFamily="18" charset="0"/>
                        </a:rPr>
                        <a:t>Arithmetic</a:t>
                      </a:r>
                      <a:r>
                        <a:rPr lang="en-CA" baseline="0" dirty="0" smtClean="0">
                          <a:latin typeface="Georgia" panose="02040502050405020303" pitchFamily="18" charset="0"/>
                        </a:rPr>
                        <a:t> a</a:t>
                      </a:r>
                      <a:r>
                        <a:rPr lang="en-CA" dirty="0" smtClean="0">
                          <a:latin typeface="Georgia" panose="02040502050405020303" pitchFamily="18" charset="0"/>
                        </a:rPr>
                        <a:t>uto-assignment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 -= *= /=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r>
                        <a:rPr lang="en-CA" b="1" baseline="0" dirty="0" smtClean="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9"/>
                  </a:ext>
                </a:extLst>
              </a:tr>
              <a:tr h="370840">
                <a:tc>
                  <a:txBody>
                    <a:bodyPr/>
                    <a:lstStyle/>
                    <a:p>
                      <a:r>
                        <a:rPr lang="en-CA" dirty="0" smtClean="0">
                          <a:latin typeface="Georgia" panose="02040502050405020303" pitchFamily="18" charset="0"/>
                        </a:rPr>
                        <a:t>Bitwise</a:t>
                      </a:r>
                      <a:r>
                        <a:rPr lang="en-CA" baseline="0" dirty="0" smtClean="0">
                          <a:latin typeface="Georgia" panose="02040502050405020303" pitchFamily="18" charset="0"/>
                        </a:rPr>
                        <a:t> auto-assignment</a:t>
                      </a:r>
                      <a:endParaRPr lang="en-CA" dirty="0">
                        <a:latin typeface="Georgia" panose="020405020504050203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Consolas" panose="020B0609020204030204" pitchFamily="49" charset="0"/>
                          <a:cs typeface="Consolas" panose="020B0609020204030204" pitchFamily="49" charset="0"/>
                        </a:rPr>
                        <a:t>&amp;= |= ^=</a:t>
                      </a: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10"/>
                  </a:ext>
                </a:extLst>
              </a:tr>
              <a:tr h="370840">
                <a:tc>
                  <a:txBody>
                    <a:bodyPr/>
                    <a:lstStyle/>
                    <a:p>
                      <a:r>
                        <a:rPr lang="en-CA" dirty="0" smtClean="0">
                          <a:latin typeface="Georgia" panose="02040502050405020303" pitchFamily="18" charset="0"/>
                        </a:rPr>
                        <a:t>Bit-shift</a:t>
                      </a:r>
                      <a:r>
                        <a:rPr lang="en-CA" baseline="0" dirty="0" smtClean="0">
                          <a:latin typeface="Georgia" panose="02040502050405020303" pitchFamily="18" charset="0"/>
                        </a:rPr>
                        <a:t> auto-assignment</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b="1" dirty="0" smtClean="0">
                          <a:latin typeface="Consolas" panose="020B0609020204030204" pitchFamily="49" charset="0"/>
                          <a:cs typeface="Consolas" panose="020B0609020204030204" pitchFamily="49" charset="0"/>
                        </a:rPr>
                        <a:t>&lt;&lt;= &gt;&gt;=</a:t>
                      </a:r>
                      <a:endParaRPr lang="en-CA" b="1"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CA" b="1"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60842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Are aware of bitwise and bit-shifting operators</a:t>
            </a:r>
            <a:endParaRPr lang="en-CA" dirty="0"/>
          </a:p>
          <a:p>
            <a:pPr lvl="1"/>
            <a:r>
              <a:rPr lang="en-CA" dirty="0" smtClean="0"/>
              <a:t>Understand the behavior of these operators</a:t>
            </a:r>
          </a:p>
          <a:p>
            <a:pPr lvl="1"/>
            <a:r>
              <a:rPr lang="en-CA" dirty="0" smtClean="0"/>
              <a:t>Understand the automatic operators corresponding to these</a:t>
            </a:r>
          </a:p>
          <a:p>
            <a:pPr lvl="2"/>
            <a:r>
              <a:rPr lang="en-CA" dirty="0" smtClean="0"/>
              <a:t>There are no </a:t>
            </a:r>
            <a:r>
              <a:rPr lang="en-CA" dirty="0" smtClean="0">
                <a:latin typeface="Consolas" panose="020B0609020204030204" pitchFamily="49" charset="0"/>
                <a:cs typeface="Consolas" panose="020B0609020204030204" pitchFamily="49" charset="0"/>
              </a:rPr>
              <a:t>&amp;&amp;=</a:t>
            </a:r>
            <a:r>
              <a:rPr lang="en-CA" dirty="0" smtClean="0"/>
              <a:t> or </a:t>
            </a:r>
            <a:r>
              <a:rPr lang="en-CA" dirty="0" smtClean="0">
                <a:latin typeface="Consolas" panose="020B0609020204030204" pitchFamily="49" charset="0"/>
                <a:cs typeface="Consolas" panose="020B0609020204030204" pitchFamily="49" charset="0"/>
              </a:rPr>
              <a:t>||=</a:t>
            </a:r>
            <a:r>
              <a:rPr lang="en-CA" dirty="0" smtClean="0"/>
              <a:t> 0perators</a:t>
            </a:r>
            <a:endParaRPr lang="en-CA" dirty="0"/>
          </a:p>
          <a:p>
            <a:pPr lvl="1"/>
            <a:endParaRPr lang="en-CA" dirty="0" smtClean="0"/>
          </a:p>
          <a:p>
            <a:pPr lvl="1"/>
            <a:endParaRPr lang="en-CA" cap="small"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operators</a:t>
            </a:r>
            <a:endParaRPr lang="en-CA" dirty="0"/>
          </a:p>
        </p:txBody>
      </p:sp>
      <p:sp>
        <p:nvSpPr>
          <p:cNvPr id="3" name="Content Placeholder 2"/>
          <p:cNvSpPr>
            <a:spLocks noGrp="1"/>
          </p:cNvSpPr>
          <p:nvPr>
            <p:ph idx="1"/>
          </p:nvPr>
        </p:nvSpPr>
        <p:spPr/>
        <p:txBody>
          <a:bodyPr/>
          <a:lstStyle/>
          <a:p>
            <a:r>
              <a:rPr lang="en-CA" dirty="0" smtClean="0"/>
              <a:t>We have seen two logical operators:</a:t>
            </a:r>
          </a:p>
          <a:p>
            <a:pPr lvl="1"/>
            <a:r>
              <a:rPr lang="en-CA" dirty="0" smtClean="0"/>
              <a:t>The binary logical </a:t>
            </a:r>
            <a:r>
              <a:rPr lang="en-CA" cap="small" dirty="0" smtClean="0"/>
              <a:t>and</a:t>
            </a:r>
            <a:r>
              <a:rPr lang="en-CA" dirty="0" smtClean="0"/>
              <a:t> operator and the binary logical </a:t>
            </a:r>
            <a:r>
              <a:rPr lang="en-CA" cap="small" dirty="0" smtClean="0"/>
              <a:t>or</a:t>
            </a:r>
            <a:r>
              <a:rPr lang="en-CA" dirty="0" smtClean="0"/>
              <a:t> operator</a:t>
            </a:r>
          </a:p>
          <a:p>
            <a:pPr lvl="1"/>
            <a:r>
              <a:rPr lang="en-CA" dirty="0" smtClean="0"/>
              <a:t>Their behavior is defined by the values of the operands:</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Recall that any zero value is </a:t>
            </a:r>
            <a:r>
              <a:rPr lang="en-CA" dirty="0" smtClean="0">
                <a:latin typeface="Consolas" panose="020B0609020204030204" pitchFamily="49" charset="0"/>
                <a:cs typeface="Consolas" panose="020B0609020204030204" pitchFamily="49" charset="0"/>
              </a:rPr>
              <a:t>false</a:t>
            </a:r>
            <a:r>
              <a:rPr lang="en-CA" dirty="0" smtClean="0"/>
              <a:t>, while any non-zero value is </a:t>
            </a:r>
            <a:r>
              <a:rPr lang="en-CA" dirty="0" smtClean="0">
                <a:latin typeface="Consolas" panose="020B0609020204030204" pitchFamily="49" charset="0"/>
                <a:cs typeface="Consolas" panose="020B0609020204030204" pitchFamily="49" charset="0"/>
              </a:rPr>
              <a:t>true</a:t>
            </a:r>
          </a:p>
          <a:p>
            <a:pPr lvl="2"/>
            <a:r>
              <a:rPr lang="en-CA" dirty="0" smtClean="0">
                <a:latin typeface="Consolas" panose="020B0609020204030204" pitchFamily="49" charset="0"/>
                <a:cs typeface="Consolas" panose="020B0609020204030204" pitchFamily="49" charset="0"/>
              </a:rPr>
              <a:t>true</a:t>
            </a:r>
            <a:r>
              <a:rPr lang="en-CA" dirty="0" smtClean="0"/>
              <a:t> and </a:t>
            </a:r>
            <a:r>
              <a:rPr lang="en-CA" dirty="0" smtClean="0">
                <a:latin typeface="Consolas" panose="020B0609020204030204" pitchFamily="49" charset="0"/>
                <a:cs typeface="Consolas" panose="020B0609020204030204" pitchFamily="49" charset="0"/>
              </a:rPr>
              <a:t>false </a:t>
            </a:r>
            <a:r>
              <a:rPr lang="en-CA" dirty="0" smtClean="0"/>
              <a:t>have the values </a:t>
            </a:r>
            <a:r>
              <a:rPr lang="en-CA" dirty="0" smtClean="0">
                <a:latin typeface="Consolas" panose="020B0609020204030204" pitchFamily="49" charset="0"/>
                <a:cs typeface="Consolas" panose="020B0609020204030204" pitchFamily="49" charset="0"/>
              </a:rPr>
              <a:t>1</a:t>
            </a:r>
            <a:r>
              <a:rPr lang="en-CA" dirty="0" smtClean="0"/>
              <a:t> and </a:t>
            </a:r>
            <a:r>
              <a:rPr lang="en-CA" dirty="0" smtClean="0">
                <a:latin typeface="Consolas" panose="020B0609020204030204" pitchFamily="49" charset="0"/>
                <a:cs typeface="Consolas" panose="020B0609020204030204" pitchFamily="49" charset="0"/>
              </a:rPr>
              <a:t>0</a:t>
            </a:r>
            <a:r>
              <a:rPr lang="en-CA" dirty="0" smtClean="0"/>
              <a:t>, respectively</a:t>
            </a:r>
            <a:endParaRPr lang="en-CA" dirty="0">
              <a:latin typeface="Consolas" panose="020B0609020204030204" pitchFamily="49" charset="0"/>
              <a:cs typeface="Consolas" panose="020B0609020204030204" pitchFamily="49" charset="0"/>
            </a:endParaRPr>
          </a:p>
          <a:p>
            <a:pPr lvl="2"/>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43715818"/>
              </p:ext>
            </p:extLst>
          </p:nvPr>
        </p:nvGraphicFramePr>
        <p:xfrm>
          <a:off x="2411760" y="2780928"/>
          <a:ext cx="4968552" cy="1854200"/>
        </p:xfrm>
        <a:graphic>
          <a:graphicData uri="http://schemas.openxmlformats.org/drawingml/2006/table">
            <a:tbl>
              <a:tblPr firstRow="1" bandRow="1">
                <a:tableStyleId>{2D5ABB26-0587-4C30-8999-92F81FD0307C}</a:tableStyleId>
              </a:tblPr>
              <a:tblGrid>
                <a:gridCol w="1242138">
                  <a:extLst>
                    <a:ext uri="{9D8B030D-6E8A-4147-A177-3AD203B41FA5}">
                      <a16:colId xmlns:a16="http://schemas.microsoft.com/office/drawing/2014/main" val="20000"/>
                    </a:ext>
                  </a:extLst>
                </a:gridCol>
                <a:gridCol w="1242138">
                  <a:extLst>
                    <a:ext uri="{9D8B030D-6E8A-4147-A177-3AD203B41FA5}">
                      <a16:colId xmlns:a16="http://schemas.microsoft.com/office/drawing/2014/main" val="20001"/>
                    </a:ext>
                  </a:extLst>
                </a:gridCol>
                <a:gridCol w="1242138">
                  <a:extLst>
                    <a:ext uri="{9D8B030D-6E8A-4147-A177-3AD203B41FA5}">
                      <a16:colId xmlns:a16="http://schemas.microsoft.com/office/drawing/2014/main" val="20002"/>
                    </a:ext>
                  </a:extLst>
                </a:gridCol>
                <a:gridCol w="1242138">
                  <a:extLst>
                    <a:ext uri="{9D8B030D-6E8A-4147-A177-3AD203B41FA5}">
                      <a16:colId xmlns:a16="http://schemas.microsoft.com/office/drawing/2014/main" val="20003"/>
                    </a:ext>
                  </a:extLst>
                </a:gridCol>
              </a:tblGrid>
              <a:tr h="370840">
                <a:tc>
                  <a:txBody>
                    <a:bodyPr/>
                    <a:lstStyle/>
                    <a:p>
                      <a:pPr algn="ctr"/>
                      <a:r>
                        <a:rPr lang="en-CA"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x &amp;&amp; 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x || y</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Primitive types</a:t>
            </a:r>
            <a:endParaRPr lang="en-CA" dirty="0"/>
          </a:p>
        </p:txBody>
      </p:sp>
      <p:sp>
        <p:nvSpPr>
          <p:cNvPr id="3" name="Content Placeholder 2"/>
          <p:cNvSpPr>
            <a:spLocks noGrp="1"/>
          </p:cNvSpPr>
          <p:nvPr>
            <p:ph idx="1"/>
          </p:nvPr>
        </p:nvSpPr>
        <p:spPr/>
        <p:txBody>
          <a:bodyPr/>
          <a:lstStyle/>
          <a:p>
            <a:r>
              <a:rPr lang="en-CA" dirty="0" smtClean="0"/>
              <a:t>Recall that primitive types are a fixed number of bits</a:t>
            </a:r>
          </a:p>
          <a:p>
            <a:pPr lvl="1"/>
            <a:r>
              <a:rPr lang="en-CA" dirty="0" smtClean="0"/>
              <a:t>Given any two bits, we could define </a:t>
            </a:r>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186730343"/>
              </p:ext>
            </p:extLst>
          </p:nvPr>
        </p:nvGraphicFramePr>
        <p:xfrm>
          <a:off x="2411760" y="2780928"/>
          <a:ext cx="4968552" cy="1854200"/>
        </p:xfrm>
        <a:graphic>
          <a:graphicData uri="http://schemas.openxmlformats.org/drawingml/2006/table">
            <a:tbl>
              <a:tblPr firstRow="1" bandRow="1">
                <a:tableStyleId>{2D5ABB26-0587-4C30-8999-92F81FD0307C}</a:tableStyleId>
              </a:tblPr>
              <a:tblGrid>
                <a:gridCol w="1242138">
                  <a:extLst>
                    <a:ext uri="{9D8B030D-6E8A-4147-A177-3AD203B41FA5}">
                      <a16:colId xmlns:a16="http://schemas.microsoft.com/office/drawing/2014/main" val="20000"/>
                    </a:ext>
                  </a:extLst>
                </a:gridCol>
                <a:gridCol w="1242138">
                  <a:extLst>
                    <a:ext uri="{9D8B030D-6E8A-4147-A177-3AD203B41FA5}">
                      <a16:colId xmlns:a16="http://schemas.microsoft.com/office/drawing/2014/main" val="20001"/>
                    </a:ext>
                  </a:extLst>
                </a:gridCol>
                <a:gridCol w="1242138">
                  <a:extLst>
                    <a:ext uri="{9D8B030D-6E8A-4147-A177-3AD203B41FA5}">
                      <a16:colId xmlns:a16="http://schemas.microsoft.com/office/drawing/2014/main" val="20002"/>
                    </a:ext>
                  </a:extLst>
                </a:gridCol>
                <a:gridCol w="1242138">
                  <a:extLst>
                    <a:ext uri="{9D8B030D-6E8A-4147-A177-3AD203B41FA5}">
                      <a16:colId xmlns:a16="http://schemas.microsoft.com/office/drawing/2014/main" val="20003"/>
                    </a:ext>
                  </a:extLst>
                </a:gridCol>
              </a:tblGrid>
              <a:tr h="370840">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c</a:t>
                      </a:r>
                      <a:r>
                        <a:rPr lang="en-CA" baseline="-25000"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3</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and</a:t>
                      </a:r>
                      <a:r>
                        <a:rPr lang="en-CA" dirty="0" smtClean="0">
                          <a:latin typeface="Consolas" panose="020B0609020204030204" pitchFamily="49" charset="0"/>
                          <a:cs typeface="Consolas" panose="020B0609020204030204" pitchFamily="49" charset="0"/>
                        </a:rPr>
                        <a:t> c</a:t>
                      </a:r>
                      <a:r>
                        <a:rPr lang="en-CA" baseline="-25000"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3</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3</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250690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a:t>and</a:t>
            </a:r>
            <a:r>
              <a:rPr lang="en-CA" dirty="0"/>
              <a:t> operator </a:t>
            </a:r>
          </a:p>
        </p:txBody>
      </p:sp>
      <p:sp>
        <p:nvSpPr>
          <p:cNvPr id="3" name="Content Placeholder 2"/>
          <p:cNvSpPr>
            <a:spLocks noGrp="1"/>
          </p:cNvSpPr>
          <p:nvPr>
            <p:ph idx="1"/>
          </p:nvPr>
        </p:nvSpPr>
        <p:spPr/>
        <p:txBody>
          <a:bodyPr/>
          <a:lstStyle/>
          <a:p>
            <a:r>
              <a:rPr lang="en-CA" dirty="0" smtClean="0"/>
              <a:t>There are three binary bitwise operators in C++</a:t>
            </a:r>
          </a:p>
          <a:p>
            <a:pPr lvl="1"/>
            <a:r>
              <a:rPr lang="en-CA" dirty="0" smtClean="0"/>
              <a:t>Given any two operands of the same type, the bitwise </a:t>
            </a:r>
            <a:r>
              <a:rPr lang="en-CA" cap="small" dirty="0" smtClean="0"/>
              <a:t>and</a:t>
            </a:r>
            <a:r>
              <a:rPr lang="en-CA" dirty="0" smtClean="0"/>
              <a:t> operator </a:t>
            </a:r>
            <a:r>
              <a:rPr lang="en-CA" dirty="0" smtClean="0">
                <a:latin typeface="Consolas" panose="020B0609020204030204" pitchFamily="49" charset="0"/>
                <a:cs typeface="Consolas" panose="020B0609020204030204" pitchFamily="49" charset="0"/>
              </a:rPr>
              <a:t>&amp;</a:t>
            </a:r>
            <a:r>
              <a:rPr lang="en-CA" dirty="0" smtClean="0"/>
              <a:t> compares the corresponding pairs of bits</a:t>
            </a:r>
          </a:p>
          <a:p>
            <a:pPr lvl="1"/>
            <a:r>
              <a:rPr lang="en-CA" dirty="0" smtClean="0"/>
              <a:t>Each </a:t>
            </a:r>
            <a:r>
              <a:rPr lang="en-CA" dirty="0"/>
              <a:t>result is </a:t>
            </a:r>
            <a:r>
              <a:rPr lang="en-CA" dirty="0" smtClean="0">
                <a:latin typeface="Consolas" panose="020B0609020204030204" pitchFamily="49" charset="0"/>
                <a:cs typeface="Consolas" panose="020B0609020204030204" pitchFamily="49" charset="0"/>
              </a:rPr>
              <a:t>1</a:t>
            </a:r>
            <a:r>
              <a:rPr lang="en-CA" dirty="0" smtClean="0"/>
              <a:t> </a:t>
            </a:r>
            <a:r>
              <a:rPr lang="en-CA" dirty="0"/>
              <a:t>only if both bits are also </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00100100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010100</a:t>
            </a:r>
          </a:p>
          <a:p>
            <a:pPr marL="457200" lvl="1" indent="0">
              <a:buNone/>
            </a:pPr>
            <a:r>
              <a:rPr lang="en-CA" dirty="0" smtClean="0">
                <a:latin typeface="Consolas" panose="020B0609020204030204" pitchFamily="49" charset="0"/>
                <a:cs typeface="Consolas" panose="020B0609020204030204" pitchFamily="49" charset="0"/>
              </a:rPr>
              <a:t>		&amp; 01001010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11</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000001</a:t>
            </a: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00000000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cxnSp>
        <p:nvCxnSpPr>
          <p:cNvPr id="5" name="Straight Connector 4"/>
          <p:cNvCxnSpPr/>
          <p:nvPr/>
        </p:nvCxnSpPr>
        <p:spPr>
          <a:xfrm>
            <a:off x="2627784" y="4005064"/>
            <a:ext cx="4320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597400" y="3327276"/>
            <a:ext cx="21110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6089084" y="3331592"/>
            <a:ext cx="859180"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236281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a:t>and</a:t>
            </a:r>
            <a:r>
              <a:rPr lang="en-CA" dirty="0"/>
              <a:t> operator </a:t>
            </a:r>
          </a:p>
        </p:txBody>
      </p:sp>
      <p:sp>
        <p:nvSpPr>
          <p:cNvPr id="3" name="Content Placeholder 2"/>
          <p:cNvSpPr>
            <a:spLocks noGrp="1"/>
          </p:cNvSpPr>
          <p:nvPr>
            <p:ph idx="1"/>
          </p:nvPr>
        </p:nvSpPr>
        <p:spPr>
          <a:xfrm>
            <a:off x="457200" y="1600200"/>
            <a:ext cx="8686800" cy="4525963"/>
          </a:xfrm>
        </p:spPr>
        <p:txBody>
          <a:bodyPr/>
          <a:lstStyle/>
          <a:p>
            <a:r>
              <a:rPr lang="en-CA" dirty="0" smtClean="0">
                <a:solidFill>
                  <a:prstClr val="black"/>
                </a:solidFill>
              </a:rPr>
              <a:t>Like arithmetic operations, </a:t>
            </a:r>
          </a:p>
          <a:p>
            <a:pPr marL="0" indent="0">
              <a:buNone/>
            </a:pPr>
            <a:r>
              <a:rPr lang="en-CA" dirty="0">
                <a:solidFill>
                  <a:prstClr val="black"/>
                </a:solidFill>
              </a:rPr>
              <a:t>	</a:t>
            </a:r>
            <a:r>
              <a:rPr lang="en-CA" dirty="0" smtClean="0">
                <a:solidFill>
                  <a:prstClr val="black"/>
                </a:solidFill>
              </a:rPr>
              <a:t>the bitwise </a:t>
            </a:r>
            <a:r>
              <a:rPr lang="en-CA" cap="small" dirty="0">
                <a:solidFill>
                  <a:prstClr val="black"/>
                </a:solidFill>
              </a:rPr>
              <a:t>and</a:t>
            </a:r>
            <a:r>
              <a:rPr lang="en-CA" dirty="0">
                <a:solidFill>
                  <a:prstClr val="black"/>
                </a:solidFill>
              </a:rPr>
              <a:t> of any pair of bits </a:t>
            </a:r>
            <a:r>
              <a:rPr lang="en-CA" dirty="0" smtClean="0">
                <a:solidFill>
                  <a:prstClr val="black"/>
                </a:solidFill>
              </a:rPr>
              <a:t>does not affect the operands</a:t>
            </a:r>
            <a:endParaRPr lang="en-CA" dirty="0">
              <a:solidFill>
                <a:prstClr val="black"/>
              </a:solidFill>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#include &lt;</a:t>
            </a:r>
            <a:r>
              <a:rPr lang="en-US" sz="1600" dirty="0" err="1" smtClean="0">
                <a:latin typeface="Consolas" panose="020B0609020204030204" pitchFamily="49" charset="0"/>
                <a:cs typeface="Consolas" panose="020B0609020204030204" pitchFamily="49" charset="0"/>
              </a:rPr>
              <a:t>iostream</a:t>
            </a:r>
            <a:r>
              <a:rPr lang="en-US" sz="1600" dirty="0" smtClean="0">
                <a:latin typeface="Consolas" panose="020B0609020204030204" pitchFamily="49" charset="0"/>
                <a:cs typeface="Consolas" panose="020B0609020204030204" pitchFamily="49" charset="0"/>
              </a:rPr>
              <a:t>&gt;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m{0b00100100101010010100101001010100};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n{0b01001010101011110100111101000001};</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  m   = " &lt;&lt; m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 </a:t>
            </a:r>
            <a:r>
              <a:rPr lang="en-US" sz="1600" dirty="0" smtClean="0">
                <a:latin typeface="Consolas" panose="020B0609020204030204" pitchFamily="49" charset="0"/>
                <a:cs typeface="Consolas" panose="020B0609020204030204" pitchFamily="49" charset="0"/>
              </a:rPr>
              <a:t> n   </a:t>
            </a:r>
            <a:r>
              <a:rPr lang="en-US" sz="1600" dirty="0">
                <a:latin typeface="Consolas" panose="020B0609020204030204" pitchFamily="49" charset="0"/>
                <a:cs typeface="Consolas" panose="020B0609020204030204" pitchFamily="49" charset="0"/>
              </a:rPr>
              <a:t>= " &lt;&lt; </a:t>
            </a:r>
            <a:r>
              <a:rPr lang="en-US" sz="1600" dirty="0" smtClean="0">
                <a:latin typeface="Consolas" panose="020B0609020204030204" pitchFamily="49" charset="0"/>
                <a:cs typeface="Consolas" panose="020B0609020204030204" pitchFamily="49" charset="0"/>
              </a:rPr>
              <a:t>n </a:t>
            </a:r>
            <a:r>
              <a:rPr lang="en-US" sz="1600" dirty="0">
                <a:latin typeface="Consolas" panose="020B0609020204030204" pitchFamily="49" charset="0"/>
                <a:cs typeface="Consolas" panose="020B0609020204030204" pitchFamily="49" charset="0"/>
              </a:rPr>
              <a:t>&lt;&lt;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endl</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"m &amp; n = " &lt;&lt; (m &amp; n)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return 0;</a:t>
            </a:r>
          </a:p>
          <a:p>
            <a:pPr marL="131445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932040" y="2420888"/>
            <a:ext cx="2592288" cy="1200329"/>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m   </a:t>
            </a:r>
            <a:r>
              <a:rPr lang="en-CA" dirty="0">
                <a:solidFill>
                  <a:srgbClr val="0070C0"/>
                </a:solidFill>
                <a:latin typeface="Consolas" panose="020B0609020204030204" pitchFamily="49" charset="0"/>
              </a:rPr>
              <a:t>= 615074388</a:t>
            </a:r>
          </a:p>
          <a:p>
            <a:r>
              <a:rPr lang="en-CA" dirty="0">
                <a:solidFill>
                  <a:srgbClr val="0070C0"/>
                </a:solidFill>
                <a:latin typeface="Consolas" panose="020B0609020204030204" pitchFamily="49" charset="0"/>
              </a:rPr>
              <a:t>  n   = 1253003073</a:t>
            </a:r>
          </a:p>
          <a:p>
            <a:r>
              <a:rPr lang="en-CA" dirty="0">
                <a:solidFill>
                  <a:srgbClr val="0070C0"/>
                </a:solidFill>
                <a:latin typeface="Consolas" panose="020B0609020204030204" pitchFamily="49" charset="0"/>
              </a:rPr>
              <a:t>m &amp; n = 11094592</a:t>
            </a:r>
          </a:p>
        </p:txBody>
      </p:sp>
      <p:sp>
        <p:nvSpPr>
          <p:cNvPr id="7" name="Rectangle 6"/>
          <p:cNvSpPr/>
          <p:nvPr/>
        </p:nvSpPr>
        <p:spPr>
          <a:xfrm>
            <a:off x="4593256" y="3717032"/>
            <a:ext cx="4133952" cy="338554"/>
          </a:xfrm>
          <a:prstGeom prst="rect">
            <a:avLst/>
          </a:prstGeom>
        </p:spPr>
        <p:txBody>
          <a:bodyPr wrap="square">
            <a:spAutoFit/>
          </a:bodyPr>
          <a:lstStyle/>
          <a:p>
            <a:r>
              <a:rPr lang="en-US" sz="1600" dirty="0" smtClean="0">
                <a:solidFill>
                  <a:srgbClr val="0070C0"/>
                </a:solidFill>
                <a:latin typeface="Consolas" panose="020B0609020204030204" pitchFamily="49" charset="0"/>
              </a:rPr>
              <a:t>0b00000000101010010100101001000000</a:t>
            </a:r>
            <a:endParaRPr lang="en-CA" sz="1600" dirty="0">
              <a:solidFill>
                <a:srgbClr val="0070C0"/>
              </a:solidFill>
              <a:latin typeface="Consolas" panose="020B0609020204030204" pitchFamily="49" charset="0"/>
            </a:endParaRPr>
          </a:p>
        </p:txBody>
      </p:sp>
      <p:sp>
        <p:nvSpPr>
          <p:cNvPr id="8" name="Rounded Rectangle 7"/>
          <p:cNvSpPr/>
          <p:nvPr/>
        </p:nvSpPr>
        <p:spPr>
          <a:xfrm>
            <a:off x="2255044" y="4174480"/>
            <a:ext cx="5832648" cy="559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242344" y="5343631"/>
            <a:ext cx="5832648" cy="2795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736617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smtClean="0"/>
              <a:t>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second is bitwise </a:t>
            </a:r>
            <a:r>
              <a:rPr lang="en-CA" cap="small" dirty="0"/>
              <a:t>or</a:t>
            </a:r>
            <a:r>
              <a:rPr lang="en-CA" dirty="0" smtClean="0"/>
              <a:t> operator </a:t>
            </a:r>
            <a:r>
              <a:rPr lang="en-CA" dirty="0" smtClean="0">
                <a:latin typeface="Consolas" panose="020B0609020204030204" pitchFamily="49" charset="0"/>
                <a:cs typeface="Consolas" panose="020B0609020204030204" pitchFamily="49" charset="0"/>
              </a:rPr>
              <a:t>|</a:t>
            </a:r>
            <a:endParaRPr lang="en-CA" dirty="0" smtClean="0"/>
          </a:p>
          <a:p>
            <a:pPr lvl="1"/>
            <a:r>
              <a:rPr lang="en-CA" dirty="0" smtClean="0"/>
              <a:t>Given any two operands of the same type a logical </a:t>
            </a:r>
            <a:r>
              <a:rPr lang="en-CA" cap="small" dirty="0" smtClean="0"/>
              <a:t>or</a:t>
            </a:r>
            <a:r>
              <a:rPr lang="en-CA" dirty="0" smtClean="0"/>
              <a:t> to each corresponding pair of bits</a:t>
            </a:r>
          </a:p>
          <a:p>
            <a:pPr lvl="1"/>
            <a:r>
              <a:rPr lang="en-CA" dirty="0" smtClean="0"/>
              <a:t>Each result is </a:t>
            </a:r>
            <a:r>
              <a:rPr lang="en-CA" dirty="0" smtClean="0">
                <a:latin typeface="Consolas" panose="020B0609020204030204" pitchFamily="49" charset="0"/>
                <a:cs typeface="Consolas" panose="020B0609020204030204" pitchFamily="49" charset="0"/>
              </a:rPr>
              <a:t>0</a:t>
            </a:r>
            <a:r>
              <a:rPr lang="en-CA" dirty="0" smtClean="0"/>
              <a:t> only if both bits are also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010</a:t>
            </a:r>
            <a:r>
              <a:rPr lang="en-CA" b="1"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1001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1010</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a:t>
            </a:r>
          </a:p>
          <a:p>
            <a:pPr marL="457200" lvl="1" indent="0">
              <a:buNone/>
            </a:pPr>
            <a:r>
              <a:rPr lang="en-CA" dirty="0" smtClean="0">
                <a:latin typeface="Consolas" panose="020B0609020204030204" pitchFamily="49" charset="0"/>
                <a:cs typeface="Consolas" panose="020B0609020204030204" pitchFamily="49" charset="0"/>
              </a:rPr>
              <a:t>		| </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101</a:t>
            </a:r>
            <a:r>
              <a:rPr lang="en-CA" b="1"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p:txBody>
      </p:sp>
      <p:cxnSp>
        <p:nvCxnSpPr>
          <p:cNvPr id="4" name="Straight Connector 3"/>
          <p:cNvCxnSpPr/>
          <p:nvPr/>
        </p:nvCxnSpPr>
        <p:spPr>
          <a:xfrm>
            <a:off x="2627784" y="4005064"/>
            <a:ext cx="4320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051652" y="3327276"/>
            <a:ext cx="21110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5259308" y="3335784"/>
            <a:ext cx="58762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080527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smtClean="0"/>
              <a:t>or </a:t>
            </a:r>
            <a:r>
              <a:rPr lang="en-CA" dirty="0" smtClean="0"/>
              <a:t>operator </a:t>
            </a:r>
            <a:endParaRPr lang="en-CA" dirty="0"/>
          </a:p>
        </p:txBody>
      </p:sp>
      <p:sp>
        <p:nvSpPr>
          <p:cNvPr id="3" name="Content Placeholder 2"/>
          <p:cNvSpPr>
            <a:spLocks noGrp="1"/>
          </p:cNvSpPr>
          <p:nvPr>
            <p:ph idx="1"/>
          </p:nvPr>
        </p:nvSpPr>
        <p:spPr>
          <a:xfrm>
            <a:off x="457200" y="1600200"/>
            <a:ext cx="8686800" cy="4525963"/>
          </a:xfrm>
        </p:spPr>
        <p:txBody>
          <a:bodyPr/>
          <a:lstStyle/>
          <a:p>
            <a:r>
              <a:rPr lang="en-CA" dirty="0" smtClean="0">
                <a:solidFill>
                  <a:prstClr val="black"/>
                </a:solidFill>
              </a:rPr>
              <a:t>Like arithmetic operations, </a:t>
            </a:r>
          </a:p>
          <a:p>
            <a:pPr marL="0" indent="0">
              <a:buNone/>
            </a:pPr>
            <a:r>
              <a:rPr lang="en-CA" dirty="0">
                <a:solidFill>
                  <a:prstClr val="black"/>
                </a:solidFill>
              </a:rPr>
              <a:t>	</a:t>
            </a:r>
            <a:r>
              <a:rPr lang="en-CA" dirty="0" smtClean="0">
                <a:solidFill>
                  <a:prstClr val="black"/>
                </a:solidFill>
              </a:rPr>
              <a:t>the bitwise </a:t>
            </a:r>
            <a:r>
              <a:rPr lang="en-CA" cap="small" dirty="0" smtClean="0">
                <a:solidFill>
                  <a:prstClr val="black"/>
                </a:solidFill>
              </a:rPr>
              <a:t>or </a:t>
            </a:r>
            <a:r>
              <a:rPr lang="en-CA" dirty="0" smtClean="0">
                <a:solidFill>
                  <a:prstClr val="black"/>
                </a:solidFill>
              </a:rPr>
              <a:t>of </a:t>
            </a:r>
            <a:r>
              <a:rPr lang="en-CA" dirty="0">
                <a:solidFill>
                  <a:prstClr val="black"/>
                </a:solidFill>
              </a:rPr>
              <a:t>any pair of bits </a:t>
            </a:r>
            <a:r>
              <a:rPr lang="en-CA" dirty="0" smtClean="0">
                <a:solidFill>
                  <a:prstClr val="black"/>
                </a:solidFill>
              </a:rPr>
              <a:t>does not affect the operands</a:t>
            </a:r>
            <a:endParaRPr lang="en-CA" dirty="0">
              <a:solidFill>
                <a:prstClr val="black"/>
              </a:solidFill>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#include &lt;</a:t>
            </a:r>
            <a:r>
              <a:rPr lang="en-US" sz="1600" dirty="0" err="1" smtClean="0">
                <a:latin typeface="Consolas" panose="020B0609020204030204" pitchFamily="49" charset="0"/>
                <a:cs typeface="Consolas" panose="020B0609020204030204" pitchFamily="49" charset="0"/>
              </a:rPr>
              <a:t>iostream</a:t>
            </a:r>
            <a:r>
              <a:rPr lang="en-US" sz="1600" dirty="0" smtClean="0">
                <a:latin typeface="Consolas" panose="020B0609020204030204" pitchFamily="49" charset="0"/>
                <a:cs typeface="Consolas" panose="020B0609020204030204" pitchFamily="49" charset="0"/>
              </a:rPr>
              <a:t>&gt;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m{0b00100100101010010100101001010100}; </a:t>
            </a:r>
          </a:p>
          <a:p>
            <a:pPr marL="1314450" lvl="3" indent="0">
              <a:buNone/>
            </a:pPr>
            <a:r>
              <a:rPr lang="en-US" sz="1600" dirty="0" smtClean="0">
                <a:latin typeface="Consolas" panose="020B0609020204030204" pitchFamily="49" charset="0"/>
                <a:cs typeface="Consolas" panose="020B0609020204030204" pitchFamily="49" charset="0"/>
              </a:rPr>
              <a:t>    unsigned </a:t>
            </a:r>
            <a:r>
              <a:rPr lang="en-US" sz="1600" dirty="0" err="1" smtClean="0">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n{0b01001010101011110100111101000001};</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  m   = " &lt;&lt; m &lt;&lt;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 </a:t>
            </a:r>
            <a:r>
              <a:rPr lang="en-US" sz="1600" dirty="0" smtClean="0">
                <a:latin typeface="Consolas" panose="020B0609020204030204" pitchFamily="49" charset="0"/>
                <a:cs typeface="Consolas" panose="020B0609020204030204" pitchFamily="49" charset="0"/>
              </a:rPr>
              <a:t> n   </a:t>
            </a:r>
            <a:r>
              <a:rPr lang="en-US" sz="1600" dirty="0">
                <a:latin typeface="Consolas" panose="020B0609020204030204" pitchFamily="49" charset="0"/>
                <a:cs typeface="Consolas" panose="020B0609020204030204" pitchFamily="49" charset="0"/>
              </a:rPr>
              <a:t>= " &lt;&lt; </a:t>
            </a:r>
            <a:r>
              <a:rPr lang="en-US" sz="1600" dirty="0" smtClean="0">
                <a:latin typeface="Consolas" panose="020B0609020204030204" pitchFamily="49" charset="0"/>
                <a:cs typeface="Consolas" panose="020B0609020204030204" pitchFamily="49" charset="0"/>
              </a:rPr>
              <a:t>n </a:t>
            </a:r>
            <a:r>
              <a:rPr lang="en-US" sz="1600" dirty="0">
                <a:latin typeface="Consolas" panose="020B0609020204030204" pitchFamily="49" charset="0"/>
                <a:cs typeface="Consolas" panose="020B0609020204030204" pitchFamily="49" charset="0"/>
              </a:rPr>
              <a:t>&lt;&lt;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endl</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"m | n = " &lt;&lt; (m | n)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314450" lvl="3" indent="0">
              <a:buNone/>
            </a:pPr>
            <a:endParaRPr lang="en-US" sz="1600" dirty="0">
              <a:latin typeface="Consolas" panose="020B0609020204030204" pitchFamily="49" charset="0"/>
              <a:cs typeface="Consolas" panose="020B0609020204030204" pitchFamily="49" charset="0"/>
            </a:endParaRPr>
          </a:p>
          <a:p>
            <a:pPr marL="1314450" lvl="3" indent="0">
              <a:buNone/>
            </a:pPr>
            <a:r>
              <a:rPr lang="en-US" sz="1600" dirty="0" smtClean="0">
                <a:latin typeface="Consolas" panose="020B0609020204030204" pitchFamily="49" charset="0"/>
                <a:cs typeface="Consolas" panose="020B0609020204030204" pitchFamily="49" charset="0"/>
              </a:rPr>
              <a:t>    return 0;</a:t>
            </a:r>
          </a:p>
          <a:p>
            <a:pPr marL="131445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932040" y="2420888"/>
            <a:ext cx="2592288" cy="1200329"/>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m   </a:t>
            </a:r>
            <a:r>
              <a:rPr lang="en-CA" dirty="0">
                <a:solidFill>
                  <a:srgbClr val="0070C0"/>
                </a:solidFill>
                <a:latin typeface="Consolas" panose="020B0609020204030204" pitchFamily="49" charset="0"/>
              </a:rPr>
              <a:t>= 615074388</a:t>
            </a:r>
          </a:p>
          <a:p>
            <a:r>
              <a:rPr lang="en-CA" dirty="0">
                <a:solidFill>
                  <a:srgbClr val="0070C0"/>
                </a:solidFill>
                <a:latin typeface="Consolas" panose="020B0609020204030204" pitchFamily="49" charset="0"/>
              </a:rPr>
              <a:t>  n   = 1253003073</a:t>
            </a:r>
          </a:p>
          <a:p>
            <a:r>
              <a:rPr lang="en-CA" dirty="0">
                <a:solidFill>
                  <a:srgbClr val="0070C0"/>
                </a:solidFill>
                <a:latin typeface="Consolas" panose="020B0609020204030204" pitchFamily="49" charset="0"/>
              </a:rPr>
              <a:t>m </a:t>
            </a:r>
            <a:r>
              <a:rPr lang="en-CA" dirty="0" smtClean="0">
                <a:solidFill>
                  <a:srgbClr val="0070C0"/>
                </a:solidFill>
                <a:latin typeface="Consolas" panose="020B0609020204030204" pitchFamily="49" charset="0"/>
              </a:rPr>
              <a:t>| </a:t>
            </a:r>
            <a:r>
              <a:rPr lang="en-CA" dirty="0">
                <a:solidFill>
                  <a:srgbClr val="0070C0"/>
                </a:solidFill>
                <a:latin typeface="Consolas" panose="020B0609020204030204" pitchFamily="49" charset="0"/>
              </a:rPr>
              <a:t>n = 1856982869</a:t>
            </a:r>
          </a:p>
        </p:txBody>
      </p:sp>
      <p:sp>
        <p:nvSpPr>
          <p:cNvPr id="7" name="Rectangle 6"/>
          <p:cNvSpPr/>
          <p:nvPr/>
        </p:nvSpPr>
        <p:spPr>
          <a:xfrm>
            <a:off x="4593256" y="3717032"/>
            <a:ext cx="4133952" cy="338554"/>
          </a:xfrm>
          <a:prstGeom prst="rect">
            <a:avLst/>
          </a:prstGeom>
        </p:spPr>
        <p:txBody>
          <a:bodyPr wrap="square">
            <a:spAutoFit/>
          </a:bodyPr>
          <a:lstStyle/>
          <a:p>
            <a:r>
              <a:rPr lang="en-CA" sz="1600" dirty="0" smtClean="0">
                <a:solidFill>
                  <a:srgbClr val="0070C0"/>
                </a:solidFill>
                <a:latin typeface="Consolas" panose="020B0609020204030204" pitchFamily="49" charset="0"/>
              </a:rPr>
              <a:t>0b01101110101011110100111101010101</a:t>
            </a:r>
            <a:endParaRPr lang="en-CA" sz="1600" dirty="0">
              <a:solidFill>
                <a:srgbClr val="0070C0"/>
              </a:solidFill>
              <a:latin typeface="Consolas" panose="020B0609020204030204" pitchFamily="49" charset="0"/>
            </a:endParaRPr>
          </a:p>
        </p:txBody>
      </p:sp>
      <p:sp>
        <p:nvSpPr>
          <p:cNvPr id="6" name="Rounded Rectangle 5"/>
          <p:cNvSpPr/>
          <p:nvPr/>
        </p:nvSpPr>
        <p:spPr>
          <a:xfrm>
            <a:off x="2255044" y="4174480"/>
            <a:ext cx="5832648" cy="559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2242344" y="5343631"/>
            <a:ext cx="5832648" cy="2795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84702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6"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smtClean="0"/>
              <a:t>exclusive-or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third is bitwise </a:t>
            </a:r>
            <a:r>
              <a:rPr lang="en-CA" cap="small" dirty="0" smtClean="0"/>
              <a:t>xor</a:t>
            </a:r>
            <a:r>
              <a:rPr lang="en-CA" dirty="0" smtClean="0"/>
              <a:t> operator</a:t>
            </a:r>
          </a:p>
          <a:p>
            <a:pPr lvl="1"/>
            <a:r>
              <a:rPr lang="en-CA" dirty="0" smtClean="0"/>
              <a:t>This has no equivalent binary logical operator</a:t>
            </a:r>
          </a:p>
          <a:p>
            <a:pPr lvl="1"/>
            <a:r>
              <a:rPr lang="en-CA" dirty="0" smtClean="0"/>
              <a:t>For this result to be </a:t>
            </a:r>
            <a:r>
              <a:rPr lang="en-CA" dirty="0" smtClean="0">
                <a:latin typeface="Consolas" panose="020B0609020204030204" pitchFamily="49" charset="0"/>
                <a:cs typeface="Consolas" panose="020B0609020204030204" pitchFamily="49" charset="0"/>
              </a:rPr>
              <a:t>true</a:t>
            </a:r>
            <a:r>
              <a:rPr lang="en-CA" dirty="0" smtClean="0"/>
              <a:t>, one but not both operands must be </a:t>
            </a:r>
            <a:r>
              <a:rPr lang="en-CA" dirty="0" smtClean="0">
                <a:latin typeface="Consolas" panose="020B0609020204030204" pitchFamily="49" charset="0"/>
                <a:cs typeface="Consolas" panose="020B0609020204030204" pitchFamily="49" charset="0"/>
              </a:rPr>
              <a:t>true</a:t>
            </a:r>
          </a:p>
          <a:p>
            <a:pPr lvl="1"/>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2216936152"/>
              </p:ext>
            </p:extLst>
          </p:nvPr>
        </p:nvGraphicFramePr>
        <p:xfrm>
          <a:off x="1284312" y="3086968"/>
          <a:ext cx="6096000" cy="18542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and</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xor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smtClean="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014932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24.9"/>
</p:tagLst>
</file>

<file path=ppt/tags/tag10.xml><?xml version="1.0" encoding="utf-8"?>
<p:tagLst xmlns:a="http://schemas.openxmlformats.org/drawingml/2006/main" xmlns:r="http://schemas.openxmlformats.org/officeDocument/2006/relationships" xmlns:p="http://schemas.openxmlformats.org/presentationml/2006/main">
  <p:tag name="TIMING" val="|29"/>
</p:tagLst>
</file>

<file path=ppt/tags/tag11.xml><?xml version="1.0" encoding="utf-8"?>
<p:tagLst xmlns:a="http://schemas.openxmlformats.org/drawingml/2006/main" xmlns:r="http://schemas.openxmlformats.org/officeDocument/2006/relationships" xmlns:p="http://schemas.openxmlformats.org/presentationml/2006/main">
  <p:tag name="TIMING" val="|10|10.4"/>
</p:tagLst>
</file>

<file path=ppt/tags/tag12.xml><?xml version="1.0" encoding="utf-8"?>
<p:tagLst xmlns:a="http://schemas.openxmlformats.org/drawingml/2006/main" xmlns:r="http://schemas.openxmlformats.org/officeDocument/2006/relationships" xmlns:p="http://schemas.openxmlformats.org/presentationml/2006/main">
  <p:tag name="TIMING" val="|9.3|1.6|12.3|21.5"/>
</p:tagLst>
</file>

<file path=ppt/tags/tag13.xml><?xml version="1.0" encoding="utf-8"?>
<p:tagLst xmlns:a="http://schemas.openxmlformats.org/drawingml/2006/main" xmlns:r="http://schemas.openxmlformats.org/officeDocument/2006/relationships" xmlns:p="http://schemas.openxmlformats.org/presentationml/2006/main">
  <p:tag name="TIMING" val="|28.1|16.1|11.1|35.2|9.7|27.8|59.6|46.6"/>
</p:tagLst>
</file>

<file path=ppt/tags/tag14.xml><?xml version="1.0" encoding="utf-8"?>
<p:tagLst xmlns:a="http://schemas.openxmlformats.org/drawingml/2006/main" xmlns:r="http://schemas.openxmlformats.org/officeDocument/2006/relationships" xmlns:p="http://schemas.openxmlformats.org/presentationml/2006/main">
  <p:tag name="TIMING" val="|3.6|26.5|7.6|10.4|22.5|11.8|20.9|4.7|28.3|12.1|24.8|1.8"/>
</p:tagLst>
</file>

<file path=ppt/tags/tag15.xml><?xml version="1.0" encoding="utf-8"?>
<p:tagLst xmlns:a="http://schemas.openxmlformats.org/drawingml/2006/main" xmlns:r="http://schemas.openxmlformats.org/officeDocument/2006/relationships" xmlns:p="http://schemas.openxmlformats.org/presentationml/2006/main">
  <p:tag name="TIMING" val="|23.7|44.7|18.1"/>
</p:tagLst>
</file>

<file path=ppt/tags/tag16.xml><?xml version="1.0" encoding="utf-8"?>
<p:tagLst xmlns:a="http://schemas.openxmlformats.org/drawingml/2006/main" xmlns:r="http://schemas.openxmlformats.org/officeDocument/2006/relationships" xmlns:p="http://schemas.openxmlformats.org/presentationml/2006/main">
  <p:tag name="TIMING" val="|12.2|20.2|13.1|15.1"/>
</p:tagLst>
</file>

<file path=ppt/tags/tag17.xml><?xml version="1.0" encoding="utf-8"?>
<p:tagLst xmlns:a="http://schemas.openxmlformats.org/drawingml/2006/main" xmlns:r="http://schemas.openxmlformats.org/officeDocument/2006/relationships" xmlns:p="http://schemas.openxmlformats.org/presentationml/2006/main">
  <p:tag name="TIMING" val="|4.8|14.1"/>
</p:tagLst>
</file>

<file path=ppt/tags/tag18.xml><?xml version="1.0" encoding="utf-8"?>
<p:tagLst xmlns:a="http://schemas.openxmlformats.org/drawingml/2006/main" xmlns:r="http://schemas.openxmlformats.org/officeDocument/2006/relationships" xmlns:p="http://schemas.openxmlformats.org/presentationml/2006/main">
  <p:tag name="TIMING" val="|5.2|12.7|35.1|15.9|26.3|12.6|20.6|2.3|4.2|23.8|17.5"/>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ags/tag3.xml><?xml version="1.0" encoding="utf-8"?>
<p:tagLst xmlns:a="http://schemas.openxmlformats.org/drawingml/2006/main" xmlns:r="http://schemas.openxmlformats.org/officeDocument/2006/relationships" xmlns:p="http://schemas.openxmlformats.org/presentationml/2006/main">
  <p:tag name="TIMING" val="|6.3|26.2|5.9|12.5|9.3"/>
</p:tagLst>
</file>

<file path=ppt/tags/tag4.xml><?xml version="1.0" encoding="utf-8"?>
<p:tagLst xmlns:a="http://schemas.openxmlformats.org/drawingml/2006/main" xmlns:r="http://schemas.openxmlformats.org/officeDocument/2006/relationships" xmlns:p="http://schemas.openxmlformats.org/presentationml/2006/main">
  <p:tag name="TIMING" val="|23.8|18.3|2.9|18.1"/>
</p:tagLst>
</file>

<file path=ppt/tags/tag5.xml><?xml version="1.0" encoding="utf-8"?>
<p:tagLst xmlns:a="http://schemas.openxmlformats.org/drawingml/2006/main" xmlns:r="http://schemas.openxmlformats.org/officeDocument/2006/relationships" xmlns:p="http://schemas.openxmlformats.org/presentationml/2006/main">
  <p:tag name="TIMING" val="|18.7|9.4|12.1|10.5|10.1"/>
</p:tagLst>
</file>

<file path=ppt/tags/tag6.xml><?xml version="1.0" encoding="utf-8"?>
<p:tagLst xmlns:a="http://schemas.openxmlformats.org/drawingml/2006/main" xmlns:r="http://schemas.openxmlformats.org/officeDocument/2006/relationships" xmlns:p="http://schemas.openxmlformats.org/presentationml/2006/main">
  <p:tag name="TIMING" val="|12.2|1.3|10.4|2.4"/>
</p:tagLst>
</file>

<file path=ppt/tags/tag7.xml><?xml version="1.0" encoding="utf-8"?>
<p:tagLst xmlns:a="http://schemas.openxmlformats.org/drawingml/2006/main" xmlns:r="http://schemas.openxmlformats.org/officeDocument/2006/relationships" xmlns:p="http://schemas.openxmlformats.org/presentationml/2006/main">
  <p:tag name="TIMING" val="|8.7|5.9|9.9"/>
</p:tagLst>
</file>

<file path=ppt/tags/tag8.xml><?xml version="1.0" encoding="utf-8"?>
<p:tagLst xmlns:a="http://schemas.openxmlformats.org/drawingml/2006/main" xmlns:r="http://schemas.openxmlformats.org/officeDocument/2006/relationships" xmlns:p="http://schemas.openxmlformats.org/presentationml/2006/main">
  <p:tag name="TIMING" val="|17.8|9.5|7.5|10.4|14.3"/>
</p:tagLst>
</file>

<file path=ppt/tags/tag9.xml><?xml version="1.0" encoding="utf-8"?>
<p:tagLst xmlns:a="http://schemas.openxmlformats.org/drawingml/2006/main" xmlns:r="http://schemas.openxmlformats.org/officeDocument/2006/relationships" xmlns:p="http://schemas.openxmlformats.org/presentationml/2006/main">
  <p:tag name="TIMING" val="|9.2|3.9|5.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65401</TotalTime>
  <Words>1874</Words>
  <Application>Microsoft Office PowerPoint</Application>
  <PresentationFormat>On-screen Show (4:3)</PresentationFormat>
  <Paragraphs>402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Consolas</vt:lpstr>
      <vt:lpstr>Constantia</vt:lpstr>
      <vt:lpstr>Georgia</vt:lpstr>
      <vt:lpstr>Times New Roman</vt:lpstr>
      <vt:lpstr>Custom Design</vt:lpstr>
      <vt:lpstr>Bitwise and bit-shift operators</vt:lpstr>
      <vt:lpstr>Outline</vt:lpstr>
      <vt:lpstr>Logical operators</vt:lpstr>
      <vt:lpstr>Primitive types</vt:lpstr>
      <vt:lpstr>Bitwise and operator </vt:lpstr>
      <vt:lpstr>Bitwise and operator </vt:lpstr>
      <vt:lpstr>Bitwise or operator </vt:lpstr>
      <vt:lpstr>Bitwise or operator </vt:lpstr>
      <vt:lpstr>Bitwise exclusive-or operator </vt:lpstr>
      <vt:lpstr>Bitwise xor operator </vt:lpstr>
      <vt:lpstr>Bitwise xor operator </vt:lpstr>
      <vt:lpstr>Automatic bitwise assignment</vt:lpstr>
      <vt:lpstr>Unary bitwise not operator </vt:lpstr>
      <vt:lpstr>Bitwise and operator </vt:lpstr>
      <vt:lpstr>Application of bitwise operators </vt:lpstr>
      <vt:lpstr>Application of bitwise operators </vt:lpstr>
      <vt:lpstr>Bit-shift operators</vt:lpstr>
      <vt:lpstr>Bit-shift operators</vt:lpstr>
      <vt:lpstr>Automatic bit-shift assignment</vt:lpstr>
      <vt:lpstr>Application of bit-shift operators</vt:lpstr>
      <vt:lpstr>Application of bit-shift operators</vt:lpstr>
      <vt:lpstr>Summary of operators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1243</cp:revision>
  <dcterms:created xsi:type="dcterms:W3CDTF">2009-09-11T23:00:44Z</dcterms:created>
  <dcterms:modified xsi:type="dcterms:W3CDTF">2024-09-25T15:58:19Z</dcterms:modified>
</cp:coreProperties>
</file>